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69"/>
  </p:notesMasterIdLst>
  <p:sldIdLst>
    <p:sldId id="274" r:id="rId2"/>
    <p:sldId id="275" r:id="rId3"/>
    <p:sldId id="318" r:id="rId4"/>
    <p:sldId id="332" r:id="rId5"/>
    <p:sldId id="333" r:id="rId6"/>
    <p:sldId id="276" r:id="rId7"/>
    <p:sldId id="258" r:id="rId8"/>
    <p:sldId id="273" r:id="rId9"/>
    <p:sldId id="259" r:id="rId10"/>
    <p:sldId id="260" r:id="rId11"/>
    <p:sldId id="261" r:id="rId12"/>
    <p:sldId id="262" r:id="rId13"/>
    <p:sldId id="263" r:id="rId14"/>
    <p:sldId id="264" r:id="rId15"/>
    <p:sldId id="265" r:id="rId16"/>
    <p:sldId id="266" r:id="rId17"/>
    <p:sldId id="271" r:id="rId18"/>
    <p:sldId id="306" r:id="rId19"/>
    <p:sldId id="307" r:id="rId20"/>
    <p:sldId id="308" r:id="rId21"/>
    <p:sldId id="309" r:id="rId22"/>
    <p:sldId id="310" r:id="rId23"/>
    <p:sldId id="311" r:id="rId24"/>
    <p:sldId id="312" r:id="rId25"/>
    <p:sldId id="313" r:id="rId26"/>
    <p:sldId id="314" r:id="rId27"/>
    <p:sldId id="315" r:id="rId28"/>
    <p:sldId id="316" r:id="rId29"/>
    <p:sldId id="317" r:id="rId30"/>
    <p:sldId id="319" r:id="rId31"/>
    <p:sldId id="321" r:id="rId32"/>
    <p:sldId id="322" r:id="rId33"/>
    <p:sldId id="323" r:id="rId34"/>
    <p:sldId id="324" r:id="rId35"/>
    <p:sldId id="327" r:id="rId36"/>
    <p:sldId id="328" r:id="rId37"/>
    <p:sldId id="330" r:id="rId38"/>
    <p:sldId id="331" r:id="rId39"/>
    <p:sldId id="329" r:id="rId40"/>
    <p:sldId id="278" r:id="rId41"/>
    <p:sldId id="279" r:id="rId42"/>
    <p:sldId id="280" r:id="rId43"/>
    <p:sldId id="281" r:id="rId44"/>
    <p:sldId id="282" r:id="rId45"/>
    <p:sldId id="283" r:id="rId46"/>
    <p:sldId id="284" r:id="rId47"/>
    <p:sldId id="285" r:id="rId48"/>
    <p:sldId id="286" r:id="rId49"/>
    <p:sldId id="287" r:id="rId50"/>
    <p:sldId id="288" r:id="rId51"/>
    <p:sldId id="289" r:id="rId52"/>
    <p:sldId id="290" r:id="rId53"/>
    <p:sldId id="291" r:id="rId54"/>
    <p:sldId id="300" r:id="rId55"/>
    <p:sldId id="301" r:id="rId56"/>
    <p:sldId id="302" r:id="rId57"/>
    <p:sldId id="303" r:id="rId58"/>
    <p:sldId id="292" r:id="rId59"/>
    <p:sldId id="293" r:id="rId60"/>
    <p:sldId id="294" r:id="rId61"/>
    <p:sldId id="295" r:id="rId62"/>
    <p:sldId id="296" r:id="rId63"/>
    <p:sldId id="297" r:id="rId64"/>
    <p:sldId id="298" r:id="rId65"/>
    <p:sldId id="299" r:id="rId66"/>
    <p:sldId id="304" r:id="rId67"/>
    <p:sldId id="305" r:id="rId68"/>
  </p:sldIdLst>
  <p:sldSz cx="9144000" cy="5143500" type="screen16x9"/>
  <p:notesSz cx="6858000" cy="9144000"/>
  <p:embeddedFontLst>
    <p:embeddedFont>
      <p:font typeface="Merriweather" panose="020B0604020202020204" charset="0"/>
      <p:regular r:id="rId70"/>
      <p:bold r:id="rId71"/>
      <p:italic r:id="rId72"/>
      <p:boldItalic r:id="rId73"/>
    </p:embeddedFont>
    <p:embeddedFont>
      <p:font typeface="Calibri" panose="020F0502020204030204" pitchFamily="34" charset="0"/>
      <p:regular r:id="rId74"/>
      <p:bold r:id="rId75"/>
      <p:italic r:id="rId76"/>
      <p:boldItalic r:id="rId77"/>
    </p:embeddedFont>
    <p:embeddedFont>
      <p:font typeface="Arial Black" panose="020B0A04020102020204" pitchFamily="34" charset="0"/>
      <p:bold r:id="rId78"/>
    </p:embeddedFont>
    <p:embeddedFont>
      <p:font typeface="Calisto MT" panose="02040603050505030304" pitchFamily="18" charset="0"/>
      <p:regular r:id="rId79"/>
      <p:bold r:id="rId80"/>
      <p:italic r:id="rId81"/>
      <p:boldItalic r:id="rId82"/>
    </p:embeddedFont>
    <p:embeddedFont>
      <p:font typeface="Book Antiqua" panose="02040602050305030304" pitchFamily="18" charset="0"/>
      <p:regular r:id="rId83"/>
      <p:bold r:id="rId84"/>
      <p:italic r:id="rId85"/>
      <p:boldItalic r:id="rId86"/>
    </p:embeddedFont>
    <p:embeddedFont>
      <p:font typeface="Comfortaa" panose="020B0604020202020204" charset="0"/>
      <p:regular r:id="rId87"/>
      <p:bold r:id="rId88"/>
    </p:embeddedFont>
    <p:embeddedFont>
      <p:font typeface="Bradley Hand ITC" panose="03070402050302030203" pitchFamily="66" charset="0"/>
      <p:regular r:id="rId89"/>
    </p:embeddedFont>
    <p:embeddedFont>
      <p:font typeface="Comic Sans MS" panose="030F0702030302020204" pitchFamily="66" charset="0"/>
      <p:regular r:id="rId90"/>
      <p:bold r:id="rId91"/>
      <p:italic r:id="rId92"/>
      <p:boldItalic r:id="rId93"/>
    </p:embeddedFont>
    <p:embeddedFont>
      <p:font typeface="Helvetica" panose="020B0604020202020204" pitchFamily="34" charset="0"/>
      <p:regular r:id="rId94"/>
      <p:bold r:id="rId95"/>
      <p:italic r:id="rId96"/>
      <p:boldItalic r:id="rId97"/>
    </p:embeddedFont>
    <p:embeddedFont>
      <p:font typeface="Verdana" panose="020B0604030504040204" pitchFamily="34" charset="0"/>
      <p:regular r:id="rId98"/>
      <p:bold r:id="rId99"/>
      <p:italic r:id="rId100"/>
      <p:boldItalic r:id="rId101"/>
    </p:embeddedFont>
    <p:embeddedFont>
      <p:font typeface="Caveat" panose="020B0604020202020204" charset="0"/>
      <p:regular r:id="rId102"/>
      <p:bold r:id="rId10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3C76AA0-BDEB-4C48-8F4A-2923DC4028C2}">
  <a:tblStyle styleId="{23C76AA0-BDEB-4C48-8F4A-2923DC4028C2}"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3" d="100"/>
          <a:sy n="93" d="100"/>
        </p:scale>
        <p:origin x="726"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15.fntdata"/><Relationship Id="rId89" Type="http://schemas.openxmlformats.org/officeDocument/2006/relationships/font" Target="fonts/font20.fntdata"/><Relationship Id="rId16" Type="http://schemas.openxmlformats.org/officeDocument/2006/relationships/slide" Target="slides/slide15.xml"/><Relationship Id="rId107" Type="http://schemas.openxmlformats.org/officeDocument/2006/relationships/tableStyles" Target="tableStyles.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5.fntdata"/><Relationship Id="rId79" Type="http://schemas.openxmlformats.org/officeDocument/2006/relationships/font" Target="fonts/font10.fntdata"/><Relationship Id="rId102" Type="http://schemas.openxmlformats.org/officeDocument/2006/relationships/font" Target="fonts/font33.fntdata"/><Relationship Id="rId5" Type="http://schemas.openxmlformats.org/officeDocument/2006/relationships/slide" Target="slides/slide4.xml"/><Relationship Id="rId90" Type="http://schemas.openxmlformats.org/officeDocument/2006/relationships/font" Target="fonts/font21.fntdata"/><Relationship Id="rId95" Type="http://schemas.openxmlformats.org/officeDocument/2006/relationships/font" Target="fonts/font26.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notesMaster" Target="notesMasters/notesMaster1.xml"/><Relationship Id="rId80" Type="http://schemas.openxmlformats.org/officeDocument/2006/relationships/font" Target="fonts/font11.fntdata"/><Relationship Id="rId85" Type="http://schemas.openxmlformats.org/officeDocument/2006/relationships/font" Target="fonts/font16.fntdata"/><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font" Target="fonts/font34.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1.fntdata"/><Relationship Id="rId75" Type="http://schemas.openxmlformats.org/officeDocument/2006/relationships/font" Target="fonts/font6.fntdata"/><Relationship Id="rId83" Type="http://schemas.openxmlformats.org/officeDocument/2006/relationships/font" Target="fonts/font14.fntdata"/><Relationship Id="rId88" Type="http://schemas.openxmlformats.org/officeDocument/2006/relationships/font" Target="fonts/font19.fntdata"/><Relationship Id="rId91" Type="http://schemas.openxmlformats.org/officeDocument/2006/relationships/font" Target="fonts/font22.fntdata"/><Relationship Id="rId96" Type="http://schemas.openxmlformats.org/officeDocument/2006/relationships/font" Target="fonts/font27.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font" Target="fonts/font4.fntdata"/><Relationship Id="rId78" Type="http://schemas.openxmlformats.org/officeDocument/2006/relationships/font" Target="fonts/font9.fntdata"/><Relationship Id="rId81" Type="http://schemas.openxmlformats.org/officeDocument/2006/relationships/font" Target="fonts/font12.fntdata"/><Relationship Id="rId86" Type="http://schemas.openxmlformats.org/officeDocument/2006/relationships/font" Target="fonts/font17.fntdata"/><Relationship Id="rId94" Type="http://schemas.openxmlformats.org/officeDocument/2006/relationships/font" Target="fonts/font25.fntdata"/><Relationship Id="rId99" Type="http://schemas.openxmlformats.org/officeDocument/2006/relationships/font" Target="fonts/font30.fntdata"/><Relationship Id="rId101" Type="http://schemas.openxmlformats.org/officeDocument/2006/relationships/font" Target="fonts/font32.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7.fntdata"/><Relationship Id="rId97" Type="http://schemas.openxmlformats.org/officeDocument/2006/relationships/font" Target="fonts/font28.fntdata"/><Relationship Id="rId104"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font" Target="fonts/font2.fntdata"/><Relationship Id="rId92" Type="http://schemas.openxmlformats.org/officeDocument/2006/relationships/font" Target="fonts/font23.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18.fntdata"/><Relationship Id="rId61" Type="http://schemas.openxmlformats.org/officeDocument/2006/relationships/slide" Target="slides/slide60.xml"/><Relationship Id="rId82" Type="http://schemas.openxmlformats.org/officeDocument/2006/relationships/font" Target="fonts/font13.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font" Target="fonts/font8.fntdata"/><Relationship Id="rId100" Type="http://schemas.openxmlformats.org/officeDocument/2006/relationships/font" Target="fonts/font31.fntdata"/><Relationship Id="rId105"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3.fntdata"/><Relationship Id="rId93" Type="http://schemas.openxmlformats.org/officeDocument/2006/relationships/font" Target="fonts/font24.fntdata"/><Relationship Id="rId98" Type="http://schemas.openxmlformats.org/officeDocument/2006/relationships/font" Target="fonts/font29.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2926813463"/>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1000" y="685800"/>
            <a:ext cx="6096000" cy="3429000"/>
          </a:xfrm>
        </p:spPr>
      </p:sp>
      <p:sp>
        <p:nvSpPr>
          <p:cNvPr id="3" name="Espaço Reservado para Anotações 2"/>
          <p:cNvSpPr>
            <a:spLocks noGrp="1"/>
          </p:cNvSpPr>
          <p:nvPr>
            <p:ph type="body" idx="1"/>
          </p:nvPr>
        </p:nvSpPr>
        <p:spPr/>
        <p:txBody>
          <a:bodyPr/>
          <a:lstStyle/>
          <a:p>
            <a:endParaRPr lang="pt-BR" dirty="0"/>
          </a:p>
        </p:txBody>
      </p:sp>
    </p:spTree>
    <p:extLst>
      <p:ext uri="{BB962C8B-B14F-4D97-AF65-F5344CB8AC3E}">
        <p14:creationId xmlns:p14="http://schemas.microsoft.com/office/powerpoint/2010/main" val="32762870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322dabcb90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322dabcb90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809462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3466501ea2_1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3466501ea2_1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901400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3466501ea2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3466501ea2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590604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322dabcb90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322dabcb90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407086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602964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g30f74c7d03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g30f74c7d03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256353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30f87ab428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30f87ab428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639182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30f87ab428_8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30f87ab428_8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704559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377944f7e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377944f7e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370405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30f74c7d03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30f74c7d03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084267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g3780c94b3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 name="Google Shape;62;g3780c94b3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2596454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30f74c7d03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30f74c7d03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37732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30f87ab428_7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30f87ab428_7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5930946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37ef5cabc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37ef5cabc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1136962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30f87ab428_7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 name="Google Shape;125;g30f87ab428_7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5501335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30f87ab428_8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30f87ab428_8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1885206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30f87ab428_8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30f87ab428_8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1376763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30f87ab428_8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30f87ab428_8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7371448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37ef5cabc3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37ef5cabc3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8938141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37ef5cabc3_2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37ef5cabc3_2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9517536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37ef5cabc3_2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37ef5cabc3_2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43254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3780c94b30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3780c94b30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9468160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37ef5cabc3_2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37ef5cabc3_2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7713986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30f87ab428_8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30f87ab428_8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0575454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30f87ab428_8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30f87ab428_8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9446085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3c0f049d23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3c0f049d23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4152559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37ef5cabc3_2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37ef5cabc3_2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6538436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37ef5cabc3_2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37ef5cabc3_2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601828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35f03c30c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35f03c30c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976608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322dabcb90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322dabcb90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001950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g322dabcb90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 name="Google Shape;79;g322dabcb90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52407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322dabcb90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322dabcb90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312066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322dabcb90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322dabcb90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584675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322dabcb90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322dabcb90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603338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‹nº›</a:t>
            </a:fld>
            <a:endParaRPr/>
          </a:p>
        </p:txBody>
      </p:sp>
    </p:spTree>
    <p:extLst>
      <p:ext uri="{BB962C8B-B14F-4D97-AF65-F5344CB8AC3E}">
        <p14:creationId xmlns:p14="http://schemas.microsoft.com/office/powerpoint/2010/main" val="12473792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‹nº›</a:t>
            </a:fld>
            <a:endParaRPr/>
          </a:p>
        </p:txBody>
      </p:sp>
    </p:spTree>
    <p:extLst>
      <p:ext uri="{BB962C8B-B14F-4D97-AF65-F5344CB8AC3E}">
        <p14:creationId xmlns:p14="http://schemas.microsoft.com/office/powerpoint/2010/main" val="35510035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pt-BR"/>
              <a:t>‹nº›</a:t>
            </a:fld>
            <a:endParaRPr/>
          </a:p>
        </p:txBody>
      </p:sp>
    </p:spTree>
  </p:cSld>
  <p:clrMap bg1="lt1" tx1="dk1" bg2="dk2" tx2="lt2" accent1="accent1" accent2="accent2" accent3="accent3" accent4="accent4" accent5="accent5" accent6="accent6" hlink="hlink" folHlink="folHlink"/>
  <p:sldLayoutIdLst>
    <p:sldLayoutId id="2147483649"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60" r:id="rId10"/>
    <p:sldLayoutId id="214748366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9.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9.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9.xml"/><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9.xml"/><Relationship Id="rId4" Type="http://schemas.openxmlformats.org/officeDocument/2006/relationships/hyperlink" Target="_TTextos%201%20e%202%20Gabaritos%20%20comunica&#231;&#227;o%20e%20interpreta&#231;&#227;o.docx"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hyperlink" Target="_TTextos%201%20e%202%20Gabaritos%20%20comunica&#231;&#227;o%20e%20interpreta&#231;&#227;o.docx" TargetMode="Externa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3" Type="http://schemas.openxmlformats.org/officeDocument/2006/relationships/slide" Target="slide27.xml"/><Relationship Id="rId2" Type="http://schemas.openxmlformats.org/officeDocument/2006/relationships/image" Target="../media/image19.png"/><Relationship Id="rId1" Type="http://schemas.openxmlformats.org/officeDocument/2006/relationships/slideLayout" Target="../slideLayouts/slideLayout9.xml"/><Relationship Id="rId4" Type="http://schemas.openxmlformats.org/officeDocument/2006/relationships/image" Target="../media/image20.jpe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_TTextos%20%202%20Gabaritos%20%20comunica&#231;&#227;o%20e%20interpreta&#231;&#227;o.docx" TargetMode="Externa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3" Type="http://schemas.openxmlformats.org/officeDocument/2006/relationships/hyperlink" Target="http://www.youtube.com/watch?v=Pu8D18RhUcs" TargetMode="External"/><Relationship Id="rId2" Type="http://schemas.openxmlformats.org/officeDocument/2006/relationships/notesSlide" Target="../notesSlides/notesSlide17.xml"/><Relationship Id="rId1" Type="http://schemas.openxmlformats.org/officeDocument/2006/relationships/slideLayout" Target="../slideLayouts/slideLayout9.xml"/><Relationship Id="rId4" Type="http://schemas.openxmlformats.org/officeDocument/2006/relationships/image" Target="../media/image30.jpg"/></Relationships>
</file>

<file path=ppt/slides/_rels/slide44.xml.rels><?xml version="1.0" encoding="UTF-8" standalone="yes"?>
<Relationships xmlns="http://schemas.openxmlformats.org/package/2006/relationships"><Relationship Id="rId3" Type="http://schemas.openxmlformats.org/officeDocument/2006/relationships/hyperlink" Target="http://www.youtube.com/watch?v=IAIB0eu1wiw" TargetMode="External"/><Relationship Id="rId2" Type="http://schemas.openxmlformats.org/officeDocument/2006/relationships/notesSlide" Target="../notesSlides/notesSlide18.xml"/><Relationship Id="rId1" Type="http://schemas.openxmlformats.org/officeDocument/2006/relationships/slideLayout" Target="../slideLayouts/slideLayout9.xml"/><Relationship Id="rId4" Type="http://schemas.openxmlformats.org/officeDocument/2006/relationships/image" Target="../media/image31.jpg"/></Relationships>
</file>

<file path=ppt/slides/_rels/slide45.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19.xml"/><Relationship Id="rId1" Type="http://schemas.openxmlformats.org/officeDocument/2006/relationships/slideLayout" Target="../slideLayouts/slideLayout9.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46.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20.xml"/><Relationship Id="rId1" Type="http://schemas.openxmlformats.org/officeDocument/2006/relationships/slideLayout" Target="../slideLayouts/slideLayout9.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 Id="rId9" Type="http://schemas.openxmlformats.org/officeDocument/2006/relationships/image" Target="../media/image43.png"/></Relationships>
</file>

<file path=ppt/slides/_rels/slide4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3" Type="http://schemas.openxmlformats.org/officeDocument/2006/relationships/hyperlink" Target="http://www.youtube.com/watch?v=sP56nEOFfuo" TargetMode="External"/><Relationship Id="rId2" Type="http://schemas.openxmlformats.org/officeDocument/2006/relationships/notesSlide" Target="../notesSlides/notesSlide22.xml"/><Relationship Id="rId1" Type="http://schemas.openxmlformats.org/officeDocument/2006/relationships/slideLayout" Target="../slideLayouts/slideLayout9.xml"/><Relationship Id="rId4" Type="http://schemas.openxmlformats.org/officeDocument/2006/relationships/image" Target="../media/image45.jpg"/></Relationships>
</file>

<file path=ppt/slides/_rels/slide4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4.xml"/><Relationship Id="rId1" Type="http://schemas.openxmlformats.org/officeDocument/2006/relationships/slideLayout" Target="../slideLayouts/slideLayout9.xml"/><Relationship Id="rId5" Type="http://schemas.openxmlformats.org/officeDocument/2006/relationships/image" Target="../media/image49.png"/><Relationship Id="rId4" Type="http://schemas.openxmlformats.org/officeDocument/2006/relationships/image" Target="../media/image48.png"/></Relationships>
</file>

<file path=ppt/slides/_rels/slide5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5.xml"/><Relationship Id="rId1" Type="http://schemas.openxmlformats.org/officeDocument/2006/relationships/slideLayout" Target="../slideLayouts/slideLayout9.xml"/><Relationship Id="rId4" Type="http://schemas.openxmlformats.org/officeDocument/2006/relationships/image" Target="../media/image51.png"/></Relationships>
</file>

<file path=ppt/slides/_rels/slide5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6.xml"/><Relationship Id="rId1" Type="http://schemas.openxmlformats.org/officeDocument/2006/relationships/slideLayout" Target="../slideLayouts/slideLayout9.xml"/><Relationship Id="rId4" Type="http://schemas.openxmlformats.org/officeDocument/2006/relationships/image" Target="../media/image50.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5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jpeg"/><Relationship Id="rId1" Type="http://schemas.openxmlformats.org/officeDocument/2006/relationships/slideLayout" Target="../slideLayouts/slideLayout9.xml"/></Relationships>
</file>

<file path=ppt/slides/_rels/slide5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9.xml"/></Relationships>
</file>

<file path=ppt/slides/_rels/slide5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9.xml"/></Relationships>
</file>

<file path=ppt/slides/_rels/slide5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9.xml"/></Relationships>
</file>

<file path=ppt/slides/_rels/slide5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8.xml"/><Relationship Id="rId1" Type="http://schemas.openxmlformats.org/officeDocument/2006/relationships/slideLayout" Target="../slideLayouts/slideLayout9.xml"/><Relationship Id="rId4" Type="http://schemas.openxmlformats.org/officeDocument/2006/relationships/image" Target="../media/image59.png"/></Relationships>
</file>

<file path=ppt/slides/_rels/slide5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9.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hyperlink" Target="http://www.youtube.com/watch?v=6N8Kws7d8cg" TargetMode="External"/><Relationship Id="rId2" Type="http://schemas.openxmlformats.org/officeDocument/2006/relationships/notesSlide" Target="../notesSlides/notesSlide2.xml"/><Relationship Id="rId1" Type="http://schemas.openxmlformats.org/officeDocument/2006/relationships/slideLayout" Target="../slideLayouts/slideLayout9.xml"/><Relationship Id="rId4" Type="http://schemas.openxmlformats.org/officeDocument/2006/relationships/image" Target="../media/image4.jp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1.xml"/></Relationships>
</file>

<file path=ppt/slides/_rels/slide6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1.xml"/><Relationship Id="rId1" Type="http://schemas.openxmlformats.org/officeDocument/2006/relationships/slideLayout" Target="../slideLayouts/slideLayout9.xml"/></Relationships>
</file>

<file path=ppt/slides/_rels/slide6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2.xml"/><Relationship Id="rId1" Type="http://schemas.openxmlformats.org/officeDocument/2006/relationships/slideLayout" Target="../slideLayouts/slideLayout9.xml"/><Relationship Id="rId4" Type="http://schemas.openxmlformats.org/officeDocument/2006/relationships/image" Target="../media/image63.png"/></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9.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9.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9.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hyperlink" Target="http://www.youtube.com/watch?v=1UDJM2SWru8" TargetMode="External"/><Relationship Id="rId2" Type="http://schemas.openxmlformats.org/officeDocument/2006/relationships/notesSlide" Target="../notesSlides/notesSlide3.xml"/><Relationship Id="rId1" Type="http://schemas.openxmlformats.org/officeDocument/2006/relationships/slideLayout" Target="../slideLayouts/slideLayout9.xml"/><Relationship Id="rId4" Type="http://schemas.openxmlformats.org/officeDocument/2006/relationships/image" Target="../media/image5.jpg"/></Relationships>
</file>

<file path=ppt/slides/_rels/slide8.xml.rels><?xml version="1.0" encoding="UTF-8" standalone="yes"?>
<Relationships xmlns="http://schemas.openxmlformats.org/package/2006/relationships"><Relationship Id="rId3" Type="http://schemas.openxmlformats.org/officeDocument/2006/relationships/hyperlink" Target="https://www.pensador.com/autor/mario_quintana/" TargetMode="External"/><Relationship Id="rId7" Type="http://schemas.openxmlformats.org/officeDocument/2006/relationships/hyperlink" Target="https://www.pensador.com/autor/marques_de_marica/" TargetMode="External"/><Relationship Id="rId2" Type="http://schemas.openxmlformats.org/officeDocument/2006/relationships/notesSlide" Target="../notesSlides/notesSlide4.xml"/><Relationship Id="rId1" Type="http://schemas.openxmlformats.org/officeDocument/2006/relationships/slideLayout" Target="../slideLayouts/slideLayout10.xml"/><Relationship Id="rId6" Type="http://schemas.openxmlformats.org/officeDocument/2006/relationships/hyperlink" Target="https://www.pensador.com/autor/bill_gates/" TargetMode="External"/><Relationship Id="rId5" Type="http://schemas.openxmlformats.org/officeDocument/2006/relationships/hyperlink" Target="https://www.pensador.com/autor/rene_descartes/" TargetMode="External"/><Relationship Id="rId4" Type="http://schemas.openxmlformats.org/officeDocument/2006/relationships/hyperlink" Target="https://www.pensador.com/autor/carlos_drummond_de_andrade/"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9.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p:cNvSpPr/>
          <p:nvPr/>
        </p:nvSpPr>
        <p:spPr>
          <a:xfrm>
            <a:off x="1631243" y="3428164"/>
            <a:ext cx="5913798" cy="584775"/>
          </a:xfrm>
          <a:prstGeom prst="rect">
            <a:avLst/>
          </a:prstGeom>
        </p:spPr>
        <p:txBody>
          <a:bodyPr wrap="none">
            <a:spAutoFit/>
          </a:bodyPr>
          <a:lstStyle/>
          <a:p>
            <a:r>
              <a:rPr lang="pt-BR" sz="3200" b="1" dirty="0">
                <a:latin typeface="Bradley Hand ITC" panose="03070402050302030203" pitchFamily="66" charset="0"/>
              </a:rPr>
              <a:t>Língua Portuguesa Aplicada a TI</a:t>
            </a:r>
          </a:p>
        </p:txBody>
      </p:sp>
      <p:pic>
        <p:nvPicPr>
          <p:cNvPr id="1026" name="Picture 2" descr="Resultado de imagem para LÃ­ngua Portuguesa Aplicada a TI"/>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69310" y="149694"/>
            <a:ext cx="4652731" cy="3278470"/>
          </a:xfrm>
          <a:prstGeom prst="rect">
            <a:avLst/>
          </a:prstGeom>
          <a:noFill/>
          <a:extLst>
            <a:ext uri="{909E8E84-426E-40DD-AFC4-6F175D3DCCD1}">
              <a14:hiddenFill xmlns:a14="http://schemas.microsoft.com/office/drawing/2010/main">
                <a:solidFill>
                  <a:srgbClr val="FFFFFF"/>
                </a:solidFill>
              </a14:hiddenFill>
            </a:ext>
          </a:extLst>
        </p:spPr>
      </p:pic>
      <p:sp>
        <p:nvSpPr>
          <p:cNvPr id="4" name="Retângulo 3"/>
          <p:cNvSpPr/>
          <p:nvPr/>
        </p:nvSpPr>
        <p:spPr>
          <a:xfrm>
            <a:off x="0" y="4470980"/>
            <a:ext cx="1471878" cy="461665"/>
          </a:xfrm>
          <a:prstGeom prst="rect">
            <a:avLst/>
          </a:prstGeom>
        </p:spPr>
        <p:txBody>
          <a:bodyPr wrap="none">
            <a:spAutoFit/>
          </a:bodyPr>
          <a:lstStyle/>
          <a:p>
            <a:r>
              <a:rPr lang="pt-BR" sz="1200" i="1" dirty="0" err="1" smtClean="0">
                <a:latin typeface="Arial" panose="020B0604020202020204" pitchFamily="34" charset="0"/>
              </a:rPr>
              <a:t>Profª</a:t>
            </a:r>
            <a:r>
              <a:rPr lang="pt-BR" sz="1200" i="1" dirty="0" smtClean="0">
                <a:latin typeface="Arial" panose="020B0604020202020204" pitchFamily="34" charset="0"/>
              </a:rPr>
              <a:t> Flavia Garcia</a:t>
            </a:r>
          </a:p>
          <a:p>
            <a:r>
              <a:rPr lang="pt-BR" sz="1200" i="1" dirty="0" smtClean="0">
                <a:latin typeface="Arial" panose="020B0604020202020204" pitchFamily="34" charset="0"/>
              </a:rPr>
              <a:t>Senac Rio</a:t>
            </a:r>
            <a:endParaRPr lang="pt-BR" sz="1200" i="1" dirty="0"/>
          </a:p>
        </p:txBody>
      </p:sp>
    </p:spTree>
    <p:extLst>
      <p:ext uri="{BB962C8B-B14F-4D97-AF65-F5344CB8AC3E}">
        <p14:creationId xmlns:p14="http://schemas.microsoft.com/office/powerpoint/2010/main" val="182332516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Google Shape;81;p17"/>
          <p:cNvSpPr txBox="1"/>
          <p:nvPr/>
        </p:nvSpPr>
        <p:spPr>
          <a:xfrm>
            <a:off x="3198275" y="238675"/>
            <a:ext cx="24465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3000" b="1"/>
              <a:t>  </a:t>
            </a:r>
            <a:endParaRPr sz="3000" b="1"/>
          </a:p>
        </p:txBody>
      </p:sp>
      <p:sp>
        <p:nvSpPr>
          <p:cNvPr id="82" name="Google Shape;82;p17"/>
          <p:cNvSpPr txBox="1"/>
          <p:nvPr/>
        </p:nvSpPr>
        <p:spPr>
          <a:xfrm>
            <a:off x="2040700" y="1097925"/>
            <a:ext cx="1384200" cy="47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400" b="1"/>
          </a:p>
        </p:txBody>
      </p:sp>
      <p:sp>
        <p:nvSpPr>
          <p:cNvPr id="83" name="Google Shape;83;p17"/>
          <p:cNvSpPr txBox="1"/>
          <p:nvPr/>
        </p:nvSpPr>
        <p:spPr>
          <a:xfrm>
            <a:off x="5227050" y="2064550"/>
            <a:ext cx="1384200" cy="751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400"/>
          </a:p>
        </p:txBody>
      </p:sp>
      <p:sp>
        <p:nvSpPr>
          <p:cNvPr id="84" name="Google Shape;84;p17"/>
          <p:cNvSpPr/>
          <p:nvPr/>
        </p:nvSpPr>
        <p:spPr>
          <a:xfrm>
            <a:off x="3246075" y="59575"/>
            <a:ext cx="2255400" cy="751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pt-BR" sz="3000" b="1">
                <a:solidFill>
                  <a:schemeClr val="dk1"/>
                </a:solidFill>
              </a:rPr>
              <a:t> </a:t>
            </a:r>
            <a:r>
              <a:rPr lang="pt-BR" sz="3000" b="1">
                <a:solidFill>
                  <a:srgbClr val="073763"/>
                </a:solidFill>
              </a:rPr>
              <a:t>LEITURAS</a:t>
            </a:r>
            <a:endParaRPr sz="3000" b="1">
              <a:solidFill>
                <a:srgbClr val="073763"/>
              </a:solidFill>
            </a:endParaRPr>
          </a:p>
        </p:txBody>
      </p:sp>
      <p:sp>
        <p:nvSpPr>
          <p:cNvPr id="85" name="Google Shape;85;p17"/>
          <p:cNvSpPr/>
          <p:nvPr/>
        </p:nvSpPr>
        <p:spPr>
          <a:xfrm>
            <a:off x="6026600" y="1646875"/>
            <a:ext cx="1324800" cy="6564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pt-BR" sz="2400">
                <a:solidFill>
                  <a:srgbClr val="073763"/>
                </a:solidFill>
              </a:rPr>
              <a:t> Estudo</a:t>
            </a:r>
            <a:endParaRPr sz="2400" b="1">
              <a:solidFill>
                <a:srgbClr val="073763"/>
              </a:solidFill>
            </a:endParaRPr>
          </a:p>
        </p:txBody>
      </p:sp>
      <p:sp>
        <p:nvSpPr>
          <p:cNvPr id="86" name="Google Shape;86;p17"/>
          <p:cNvSpPr/>
          <p:nvPr/>
        </p:nvSpPr>
        <p:spPr>
          <a:xfrm>
            <a:off x="1390175" y="1646875"/>
            <a:ext cx="1324800" cy="6564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pt-BR" sz="2400" dirty="0">
                <a:solidFill>
                  <a:srgbClr val="073763"/>
                </a:solidFill>
              </a:rPr>
              <a:t> Fruição</a:t>
            </a:r>
            <a:endParaRPr sz="2400" dirty="0">
              <a:solidFill>
                <a:srgbClr val="073763"/>
              </a:solidFill>
            </a:endParaRPr>
          </a:p>
        </p:txBody>
      </p:sp>
      <p:pic>
        <p:nvPicPr>
          <p:cNvPr id="87" name="Google Shape;87;p17"/>
          <p:cNvPicPr preferRelativeResize="0"/>
          <p:nvPr/>
        </p:nvPicPr>
        <p:blipFill rotWithShape="1">
          <a:blip r:embed="rId3">
            <a:alphaModFix/>
          </a:blip>
          <a:srcRect b="11488"/>
          <a:stretch/>
        </p:blipFill>
        <p:spPr>
          <a:xfrm>
            <a:off x="5501475" y="2915950"/>
            <a:ext cx="2708975" cy="1885575"/>
          </a:xfrm>
          <a:prstGeom prst="rect">
            <a:avLst/>
          </a:prstGeom>
          <a:noFill/>
          <a:ln>
            <a:noFill/>
          </a:ln>
        </p:spPr>
      </p:pic>
      <p:pic>
        <p:nvPicPr>
          <p:cNvPr id="88" name="Google Shape;88;p17"/>
          <p:cNvPicPr preferRelativeResize="0"/>
          <p:nvPr/>
        </p:nvPicPr>
        <p:blipFill>
          <a:blip r:embed="rId4">
            <a:alphaModFix/>
          </a:blip>
          <a:stretch>
            <a:fillRect/>
          </a:stretch>
        </p:blipFill>
        <p:spPr>
          <a:xfrm>
            <a:off x="644425" y="2884250"/>
            <a:ext cx="2780475" cy="1369251"/>
          </a:xfrm>
          <a:prstGeom prst="rect">
            <a:avLst/>
          </a:prstGeom>
          <a:noFill/>
          <a:ln>
            <a:noFill/>
          </a:ln>
        </p:spPr>
      </p:pic>
      <p:cxnSp>
        <p:nvCxnSpPr>
          <p:cNvPr id="89" name="Google Shape;89;p17"/>
          <p:cNvCxnSpPr>
            <a:endCxn id="82" idx="2"/>
          </p:cNvCxnSpPr>
          <p:nvPr/>
        </p:nvCxnSpPr>
        <p:spPr>
          <a:xfrm flipH="1">
            <a:off x="2732800" y="859425"/>
            <a:ext cx="1360500" cy="715800"/>
          </a:xfrm>
          <a:prstGeom prst="straightConnector1">
            <a:avLst/>
          </a:prstGeom>
          <a:noFill/>
          <a:ln w="9525" cap="flat" cmpd="sng">
            <a:solidFill>
              <a:schemeClr val="dk2"/>
            </a:solidFill>
            <a:prstDash val="solid"/>
            <a:round/>
            <a:headEnd type="none" w="med" len="med"/>
            <a:tailEnd type="triangle" w="med" len="med"/>
          </a:ln>
        </p:spPr>
      </p:cxnSp>
      <p:cxnSp>
        <p:nvCxnSpPr>
          <p:cNvPr id="90" name="Google Shape;90;p17"/>
          <p:cNvCxnSpPr/>
          <p:nvPr/>
        </p:nvCxnSpPr>
        <p:spPr>
          <a:xfrm>
            <a:off x="4761625" y="871175"/>
            <a:ext cx="1193400" cy="763800"/>
          </a:xfrm>
          <a:prstGeom prst="straightConnector1">
            <a:avLst/>
          </a:prstGeom>
          <a:noFill/>
          <a:ln w="9525" cap="flat" cmpd="sng">
            <a:solidFill>
              <a:schemeClr val="dk2"/>
            </a:solidFill>
            <a:prstDash val="solid"/>
            <a:round/>
            <a:headEnd type="none" w="med" len="med"/>
            <a:tailEnd type="triangle" w="med" len="med"/>
          </a:ln>
        </p:spPr>
      </p:cxnSp>
      <p:cxnSp>
        <p:nvCxnSpPr>
          <p:cNvPr id="91" name="Google Shape;91;p17"/>
          <p:cNvCxnSpPr>
            <a:endCxn id="88" idx="0"/>
          </p:cNvCxnSpPr>
          <p:nvPr/>
        </p:nvCxnSpPr>
        <p:spPr>
          <a:xfrm>
            <a:off x="2013663" y="2270150"/>
            <a:ext cx="21000" cy="614100"/>
          </a:xfrm>
          <a:prstGeom prst="straightConnector1">
            <a:avLst/>
          </a:prstGeom>
          <a:noFill/>
          <a:ln w="9525" cap="flat" cmpd="sng">
            <a:solidFill>
              <a:schemeClr val="dk2"/>
            </a:solidFill>
            <a:prstDash val="solid"/>
            <a:round/>
            <a:headEnd type="none" w="med" len="med"/>
            <a:tailEnd type="triangle" w="med" len="med"/>
          </a:ln>
        </p:spPr>
      </p:cxnSp>
      <p:cxnSp>
        <p:nvCxnSpPr>
          <p:cNvPr id="92" name="Google Shape;92;p17"/>
          <p:cNvCxnSpPr>
            <a:stCxn id="85" idx="2"/>
          </p:cNvCxnSpPr>
          <p:nvPr/>
        </p:nvCxnSpPr>
        <p:spPr>
          <a:xfrm>
            <a:off x="6689000" y="2303275"/>
            <a:ext cx="29700" cy="549000"/>
          </a:xfrm>
          <a:prstGeom prst="straightConnector1">
            <a:avLst/>
          </a:prstGeom>
          <a:noFill/>
          <a:ln w="9525" cap="flat" cmpd="sng">
            <a:solidFill>
              <a:schemeClr val="dk2"/>
            </a:solidFill>
            <a:prstDash val="solid"/>
            <a:round/>
            <a:headEnd type="none" w="med" len="med"/>
            <a:tailEnd type="triangle" w="med" len="med"/>
          </a:ln>
        </p:spPr>
      </p:cxnSp>
      <p:sp>
        <p:nvSpPr>
          <p:cNvPr id="2" name="Retângulo 1"/>
          <p:cNvSpPr/>
          <p:nvPr/>
        </p:nvSpPr>
        <p:spPr>
          <a:xfrm>
            <a:off x="480288" y="4435614"/>
            <a:ext cx="3516360" cy="707886"/>
          </a:xfrm>
          <a:prstGeom prst="rect">
            <a:avLst/>
          </a:prstGeom>
        </p:spPr>
        <p:txBody>
          <a:bodyPr wrap="square">
            <a:spAutoFit/>
          </a:bodyPr>
          <a:lstStyle/>
          <a:p>
            <a:r>
              <a:rPr lang="pt-BR" sz="1000" i="1" dirty="0"/>
              <a:t>Fruição é a ação de fruir, ou seja, de aproveitar ou usufruir de alguma coisa, situação, oportunidade e etc. O verbo fruir está relacionado com o ato de desfrutar ou ter prazer com algo.</a:t>
            </a: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pic>
        <p:nvPicPr>
          <p:cNvPr id="97" name="Google Shape;97;p18"/>
          <p:cNvPicPr preferRelativeResize="0"/>
          <p:nvPr/>
        </p:nvPicPr>
        <p:blipFill>
          <a:blip r:embed="rId3">
            <a:alphaModFix/>
          </a:blip>
          <a:stretch>
            <a:fillRect/>
          </a:stretch>
        </p:blipFill>
        <p:spPr>
          <a:xfrm>
            <a:off x="0" y="1682675"/>
            <a:ext cx="4358600" cy="3353425"/>
          </a:xfrm>
          <a:prstGeom prst="rect">
            <a:avLst/>
          </a:prstGeom>
          <a:noFill/>
          <a:ln>
            <a:noFill/>
          </a:ln>
        </p:spPr>
      </p:pic>
      <p:pic>
        <p:nvPicPr>
          <p:cNvPr id="98" name="Google Shape;98;p18"/>
          <p:cNvPicPr preferRelativeResize="0"/>
          <p:nvPr/>
        </p:nvPicPr>
        <p:blipFill>
          <a:blip r:embed="rId4">
            <a:alphaModFix/>
          </a:blip>
          <a:stretch>
            <a:fillRect/>
          </a:stretch>
        </p:blipFill>
        <p:spPr>
          <a:xfrm>
            <a:off x="4713875" y="1682675"/>
            <a:ext cx="4277725" cy="3353425"/>
          </a:xfrm>
          <a:prstGeom prst="rect">
            <a:avLst/>
          </a:prstGeom>
          <a:noFill/>
          <a:ln>
            <a:noFill/>
          </a:ln>
        </p:spPr>
      </p:pic>
      <p:sp>
        <p:nvSpPr>
          <p:cNvPr id="99" name="Google Shape;99;p18"/>
          <p:cNvSpPr txBox="1"/>
          <p:nvPr/>
        </p:nvSpPr>
        <p:spPr>
          <a:xfrm rot="-2165748">
            <a:off x="1438339" y="591870"/>
            <a:ext cx="2216122" cy="63516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3000">
                <a:solidFill>
                  <a:srgbClr val="F1763B"/>
                </a:solidFill>
                <a:latin typeface="Arial Black"/>
                <a:ea typeface="Arial Black"/>
                <a:cs typeface="Arial Black"/>
                <a:sym typeface="Arial Black"/>
              </a:rPr>
              <a:t>FRUIÇÃO</a:t>
            </a:r>
            <a:endParaRPr sz="3000">
              <a:solidFill>
                <a:srgbClr val="F1763B"/>
              </a:solidFill>
              <a:latin typeface="Arial Black"/>
              <a:ea typeface="Arial Black"/>
              <a:cs typeface="Arial Black"/>
              <a:sym typeface="Arial Black"/>
            </a:endParaRPr>
          </a:p>
        </p:txBody>
      </p:sp>
      <p:sp>
        <p:nvSpPr>
          <p:cNvPr id="100" name="Google Shape;100;p18"/>
          <p:cNvSpPr txBox="1"/>
          <p:nvPr/>
        </p:nvSpPr>
        <p:spPr>
          <a:xfrm rot="-2540449">
            <a:off x="5853680" y="587253"/>
            <a:ext cx="1998102" cy="656401"/>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3000">
                <a:solidFill>
                  <a:srgbClr val="F1763B"/>
                </a:solidFill>
                <a:latin typeface="Arial Black"/>
                <a:ea typeface="Arial Black"/>
                <a:cs typeface="Arial Black"/>
                <a:sym typeface="Arial Black"/>
              </a:rPr>
              <a:t>ESTUDO</a:t>
            </a:r>
            <a:endParaRPr sz="3000">
              <a:solidFill>
                <a:srgbClr val="F1763B"/>
              </a:solidFill>
              <a:latin typeface="Arial Black"/>
              <a:ea typeface="Arial Black"/>
              <a:cs typeface="Arial Black"/>
              <a:sym typeface="Arial Black"/>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19"/>
          <p:cNvSpPr txBox="1"/>
          <p:nvPr/>
        </p:nvSpPr>
        <p:spPr>
          <a:xfrm>
            <a:off x="3504000" y="942775"/>
            <a:ext cx="2136000" cy="4021800"/>
          </a:xfrm>
          <a:prstGeom prst="rect">
            <a:avLst/>
          </a:prstGeom>
          <a:noFill/>
          <a:ln>
            <a:noFill/>
          </a:ln>
        </p:spPr>
        <p:txBody>
          <a:bodyPr spcFirstLastPara="1" wrap="square" lIns="91425" tIns="91425" rIns="91425" bIns="91425" anchor="t" anchorCtr="0">
            <a:noAutofit/>
          </a:bodyPr>
          <a:lstStyle/>
          <a:p>
            <a:pPr marL="0" lvl="0" indent="0" algn="l" rtl="0">
              <a:lnSpc>
                <a:spcPct val="200000"/>
              </a:lnSpc>
              <a:spcBef>
                <a:spcPts val="0"/>
              </a:spcBef>
              <a:spcAft>
                <a:spcPts val="0"/>
              </a:spcAft>
              <a:buClr>
                <a:schemeClr val="dk1"/>
              </a:buClr>
              <a:buSzPts val="1100"/>
              <a:buFont typeface="Arial"/>
              <a:buNone/>
            </a:pPr>
            <a:r>
              <a:rPr lang="pt-BR" sz="1100" b="1">
                <a:solidFill>
                  <a:srgbClr val="FF0000"/>
                </a:solidFill>
              </a:rPr>
              <a:t>8</a:t>
            </a:r>
            <a:r>
              <a:rPr lang="pt-BR" b="1">
                <a:solidFill>
                  <a:srgbClr val="FF0000"/>
                </a:solidFill>
              </a:rPr>
              <a:t> passos simples:</a:t>
            </a:r>
            <a:endParaRPr b="1">
              <a:solidFill>
                <a:srgbClr val="FF0000"/>
              </a:solidFill>
            </a:endParaRPr>
          </a:p>
          <a:p>
            <a:pPr marL="457200" lvl="0" indent="-317500" algn="l" rtl="0">
              <a:lnSpc>
                <a:spcPct val="200000"/>
              </a:lnSpc>
              <a:spcBef>
                <a:spcPts val="0"/>
              </a:spcBef>
              <a:spcAft>
                <a:spcPts val="0"/>
              </a:spcAft>
              <a:buClr>
                <a:srgbClr val="FF0000"/>
              </a:buClr>
              <a:buSzPts val="1400"/>
              <a:buAutoNum type="arabicPeriod"/>
            </a:pPr>
            <a:r>
              <a:rPr lang="pt-BR" b="1">
                <a:solidFill>
                  <a:srgbClr val="FF0000"/>
                </a:solidFill>
              </a:rPr>
              <a:t>Definir</a:t>
            </a:r>
            <a:endParaRPr b="1">
              <a:solidFill>
                <a:srgbClr val="FF0000"/>
              </a:solidFill>
            </a:endParaRPr>
          </a:p>
          <a:p>
            <a:pPr marL="457200" lvl="0" indent="-317500" algn="l" rtl="0">
              <a:lnSpc>
                <a:spcPct val="200000"/>
              </a:lnSpc>
              <a:spcBef>
                <a:spcPts val="0"/>
              </a:spcBef>
              <a:spcAft>
                <a:spcPts val="0"/>
              </a:spcAft>
              <a:buClr>
                <a:srgbClr val="FF0000"/>
              </a:buClr>
              <a:buSzPts val="1400"/>
              <a:buAutoNum type="arabicPeriod"/>
            </a:pPr>
            <a:r>
              <a:rPr lang="pt-BR" b="1">
                <a:solidFill>
                  <a:srgbClr val="FF0000"/>
                </a:solidFill>
              </a:rPr>
              <a:t>Percorrer</a:t>
            </a:r>
            <a:endParaRPr b="1">
              <a:solidFill>
                <a:srgbClr val="FF0000"/>
              </a:solidFill>
            </a:endParaRPr>
          </a:p>
          <a:p>
            <a:pPr marL="457200" lvl="0" indent="-317500" algn="l" rtl="0">
              <a:lnSpc>
                <a:spcPct val="200000"/>
              </a:lnSpc>
              <a:spcBef>
                <a:spcPts val="0"/>
              </a:spcBef>
              <a:spcAft>
                <a:spcPts val="0"/>
              </a:spcAft>
              <a:buClr>
                <a:srgbClr val="FF0000"/>
              </a:buClr>
              <a:buSzPts val="1400"/>
              <a:buAutoNum type="arabicPeriod"/>
            </a:pPr>
            <a:r>
              <a:rPr lang="pt-BR" b="1">
                <a:solidFill>
                  <a:srgbClr val="FF0000"/>
                </a:solidFill>
              </a:rPr>
              <a:t>Ler</a:t>
            </a:r>
            <a:endParaRPr b="1">
              <a:solidFill>
                <a:srgbClr val="FF0000"/>
              </a:solidFill>
            </a:endParaRPr>
          </a:p>
          <a:p>
            <a:pPr marL="457200" lvl="0" indent="-317500" algn="l" rtl="0">
              <a:lnSpc>
                <a:spcPct val="200000"/>
              </a:lnSpc>
              <a:spcBef>
                <a:spcPts val="0"/>
              </a:spcBef>
              <a:spcAft>
                <a:spcPts val="0"/>
              </a:spcAft>
              <a:buClr>
                <a:srgbClr val="FF0000"/>
              </a:buClr>
              <a:buSzPts val="1400"/>
              <a:buAutoNum type="arabicPeriod"/>
            </a:pPr>
            <a:r>
              <a:rPr lang="pt-BR" b="1">
                <a:solidFill>
                  <a:srgbClr val="FF0000"/>
                </a:solidFill>
              </a:rPr>
              <a:t>Reler</a:t>
            </a:r>
            <a:endParaRPr b="1">
              <a:solidFill>
                <a:srgbClr val="FF0000"/>
              </a:solidFill>
            </a:endParaRPr>
          </a:p>
          <a:p>
            <a:pPr marL="457200" lvl="0" indent="-317500" algn="l" rtl="0">
              <a:lnSpc>
                <a:spcPct val="200000"/>
              </a:lnSpc>
              <a:spcBef>
                <a:spcPts val="0"/>
              </a:spcBef>
              <a:spcAft>
                <a:spcPts val="0"/>
              </a:spcAft>
              <a:buClr>
                <a:srgbClr val="FF0000"/>
              </a:buClr>
              <a:buSzPts val="1400"/>
              <a:buAutoNum type="arabicPeriod"/>
            </a:pPr>
            <a:r>
              <a:rPr lang="pt-BR" b="1">
                <a:solidFill>
                  <a:srgbClr val="FF0000"/>
                </a:solidFill>
              </a:rPr>
              <a:t>Memorizar</a:t>
            </a:r>
            <a:endParaRPr b="1">
              <a:solidFill>
                <a:srgbClr val="FF0000"/>
              </a:solidFill>
            </a:endParaRPr>
          </a:p>
          <a:p>
            <a:pPr marL="457200" lvl="0" indent="-317500" algn="l" rtl="0">
              <a:lnSpc>
                <a:spcPct val="200000"/>
              </a:lnSpc>
              <a:spcBef>
                <a:spcPts val="0"/>
              </a:spcBef>
              <a:spcAft>
                <a:spcPts val="0"/>
              </a:spcAft>
              <a:buClr>
                <a:srgbClr val="FF0000"/>
              </a:buClr>
              <a:buSzPts val="1400"/>
              <a:buAutoNum type="arabicPeriod"/>
            </a:pPr>
            <a:r>
              <a:rPr lang="pt-BR" b="1">
                <a:solidFill>
                  <a:srgbClr val="FF0000"/>
                </a:solidFill>
              </a:rPr>
              <a:t>Simplificar</a:t>
            </a:r>
            <a:endParaRPr b="1">
              <a:solidFill>
                <a:srgbClr val="FF0000"/>
              </a:solidFill>
            </a:endParaRPr>
          </a:p>
          <a:p>
            <a:pPr marL="457200" lvl="0" indent="-317500" algn="l" rtl="0">
              <a:lnSpc>
                <a:spcPct val="200000"/>
              </a:lnSpc>
              <a:spcBef>
                <a:spcPts val="0"/>
              </a:spcBef>
              <a:spcAft>
                <a:spcPts val="0"/>
              </a:spcAft>
              <a:buClr>
                <a:srgbClr val="FF0000"/>
              </a:buClr>
              <a:buSzPts val="1400"/>
              <a:buAutoNum type="arabicPeriod"/>
            </a:pPr>
            <a:r>
              <a:rPr lang="pt-BR" b="1">
                <a:solidFill>
                  <a:srgbClr val="FF0000"/>
                </a:solidFill>
              </a:rPr>
              <a:t>Pausar</a:t>
            </a:r>
            <a:endParaRPr b="1">
              <a:solidFill>
                <a:srgbClr val="FF0000"/>
              </a:solidFill>
            </a:endParaRPr>
          </a:p>
          <a:p>
            <a:pPr marL="457200" lvl="0" indent="-317500" algn="l" rtl="0">
              <a:lnSpc>
                <a:spcPct val="200000"/>
              </a:lnSpc>
              <a:spcBef>
                <a:spcPts val="0"/>
              </a:spcBef>
              <a:spcAft>
                <a:spcPts val="0"/>
              </a:spcAft>
              <a:buClr>
                <a:srgbClr val="FF0000"/>
              </a:buClr>
              <a:buSzPts val="1400"/>
              <a:buAutoNum type="arabicPeriod"/>
            </a:pPr>
            <a:r>
              <a:rPr lang="pt-BR" b="1">
                <a:solidFill>
                  <a:srgbClr val="FF0000"/>
                </a:solidFill>
              </a:rPr>
              <a:t>Verbalizar</a:t>
            </a:r>
            <a:endParaRPr b="1">
              <a:solidFill>
                <a:srgbClr val="FF0000"/>
              </a:solidFill>
            </a:endParaRPr>
          </a:p>
          <a:p>
            <a:pPr marL="0" lvl="0" indent="0" algn="l" rtl="0">
              <a:lnSpc>
                <a:spcPct val="200000"/>
              </a:lnSpc>
              <a:spcBef>
                <a:spcPts val="0"/>
              </a:spcBef>
              <a:spcAft>
                <a:spcPts val="0"/>
              </a:spcAft>
              <a:buNone/>
            </a:pPr>
            <a:endParaRPr/>
          </a:p>
        </p:txBody>
      </p:sp>
      <p:sp>
        <p:nvSpPr>
          <p:cNvPr id="106" name="Google Shape;106;p19"/>
          <p:cNvSpPr txBox="1"/>
          <p:nvPr/>
        </p:nvSpPr>
        <p:spPr>
          <a:xfrm>
            <a:off x="699450" y="155150"/>
            <a:ext cx="7745100" cy="739800"/>
          </a:xfrm>
          <a:prstGeom prst="rect">
            <a:avLst/>
          </a:prstGeom>
          <a:solidFill>
            <a:srgbClr val="EAD1DC"/>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4800" b="1">
                <a:solidFill>
                  <a:srgbClr val="4C1130"/>
                </a:solidFill>
                <a:latin typeface="Merriweather"/>
                <a:ea typeface="Merriweather"/>
                <a:cs typeface="Merriweather"/>
                <a:sym typeface="Merriweather"/>
              </a:rPr>
              <a:t>LEITURA    DE     ESTUDO</a:t>
            </a:r>
            <a:endParaRPr sz="4800" b="1">
              <a:solidFill>
                <a:srgbClr val="4C1130"/>
              </a:solidFill>
              <a:latin typeface="Merriweather"/>
              <a:ea typeface="Merriweather"/>
              <a:cs typeface="Merriweather"/>
              <a:sym typeface="Merriweather"/>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78108">
            <a:alpha val="29229"/>
          </a:srgbClr>
        </a:solidFill>
        <a:effectLst/>
      </p:bgPr>
    </p:bg>
    <p:spTree>
      <p:nvGrpSpPr>
        <p:cNvPr id="1" name="Shape 110"/>
        <p:cNvGrpSpPr/>
        <p:nvPr/>
      </p:nvGrpSpPr>
      <p:grpSpPr>
        <a:xfrm>
          <a:off x="0" y="0"/>
          <a:ext cx="0" cy="0"/>
          <a:chOff x="0" y="0"/>
          <a:chExt cx="0" cy="0"/>
        </a:xfrm>
      </p:grpSpPr>
      <p:sp>
        <p:nvSpPr>
          <p:cNvPr id="111" name="Google Shape;111;p20"/>
          <p:cNvSpPr txBox="1"/>
          <p:nvPr/>
        </p:nvSpPr>
        <p:spPr>
          <a:xfrm>
            <a:off x="1778150" y="572800"/>
            <a:ext cx="5310600" cy="1086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2" name="Google Shape;112;p20"/>
          <p:cNvSpPr txBox="1"/>
          <p:nvPr/>
        </p:nvSpPr>
        <p:spPr>
          <a:xfrm>
            <a:off x="132600" y="1443900"/>
            <a:ext cx="8955900" cy="3699600"/>
          </a:xfrm>
          <a:prstGeom prst="rect">
            <a:avLst/>
          </a:prstGeom>
          <a:noFill/>
          <a:ln>
            <a:noFill/>
          </a:ln>
        </p:spPr>
        <p:txBody>
          <a:bodyPr spcFirstLastPara="1" wrap="square" lIns="91425" tIns="91425" rIns="91425" bIns="91425" anchor="ctr" anchorCtr="0">
            <a:noAutofit/>
          </a:bodyPr>
          <a:lstStyle/>
          <a:p>
            <a:pPr marL="0" lvl="0" indent="0" algn="just" rtl="0">
              <a:lnSpc>
                <a:spcPct val="150000"/>
              </a:lnSpc>
              <a:spcBef>
                <a:spcPts val="0"/>
              </a:spcBef>
              <a:spcAft>
                <a:spcPts val="0"/>
              </a:spcAft>
              <a:buNone/>
            </a:pPr>
            <a:r>
              <a:rPr lang="pt-BR" sz="1800" b="1">
                <a:solidFill>
                  <a:srgbClr val="522B02"/>
                </a:solidFill>
              </a:rPr>
              <a:t>Como sugere o nome, fichamento é dispor algum conteúdo em fichas. No caso, criar anotações sobre textos ou livros em uma ficha, a fim de organizar informações sobre a obra. A ideia aqui é identificar obras diferentes, conhecer seu conteúdo, analisar o material, fixar os dados que contém, elaborar uma crítica e separar citações. Além disso, um bom fichamento pode ser o ponto de partida para resumos ou resenhas e dar suporte precioso em artigos, no TCC,no mestrado e doutorado, organizando os materiais que você terá que reunir para compor seu trabalho. </a:t>
            </a:r>
            <a:endParaRPr sz="1800" b="1">
              <a:solidFill>
                <a:srgbClr val="522B02"/>
              </a:solidFill>
            </a:endParaRPr>
          </a:p>
          <a:p>
            <a:pPr marL="0" lvl="0" indent="0" algn="just" rtl="0">
              <a:lnSpc>
                <a:spcPct val="150000"/>
              </a:lnSpc>
              <a:spcBef>
                <a:spcPts val="0"/>
              </a:spcBef>
              <a:spcAft>
                <a:spcPts val="0"/>
              </a:spcAft>
              <a:buNone/>
            </a:pPr>
            <a:r>
              <a:rPr lang="pt-BR" sz="1800" b="1">
                <a:solidFill>
                  <a:srgbClr val="783F04"/>
                </a:solidFill>
              </a:rPr>
              <a:t> </a:t>
            </a:r>
            <a:endParaRPr sz="1800" b="1">
              <a:solidFill>
                <a:srgbClr val="783F04"/>
              </a:solidFill>
            </a:endParaRPr>
          </a:p>
        </p:txBody>
      </p:sp>
      <p:sp>
        <p:nvSpPr>
          <p:cNvPr id="113" name="Google Shape;113;p20"/>
          <p:cNvSpPr txBox="1"/>
          <p:nvPr/>
        </p:nvSpPr>
        <p:spPr>
          <a:xfrm>
            <a:off x="391425" y="226750"/>
            <a:ext cx="8075700" cy="76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4800" b="1">
                <a:solidFill>
                  <a:srgbClr val="7F6000"/>
                </a:solidFill>
              </a:rPr>
              <a:t>FICHAMENTO / HANDOUT</a:t>
            </a:r>
            <a:endParaRPr sz="4800" b="1">
              <a:solidFill>
                <a:srgbClr val="7F6000"/>
              </a:solidFill>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E6B8AF"/>
        </a:solidFill>
        <a:effectLst/>
      </p:bgPr>
    </p:bg>
    <p:spTree>
      <p:nvGrpSpPr>
        <p:cNvPr id="1" name="Shape 117"/>
        <p:cNvGrpSpPr/>
        <p:nvPr/>
      </p:nvGrpSpPr>
      <p:grpSpPr>
        <a:xfrm>
          <a:off x="0" y="0"/>
          <a:ext cx="0" cy="0"/>
          <a:chOff x="0" y="0"/>
          <a:chExt cx="0" cy="0"/>
        </a:xfrm>
      </p:grpSpPr>
      <p:pic>
        <p:nvPicPr>
          <p:cNvPr id="118" name="Google Shape;118;p21"/>
          <p:cNvPicPr preferRelativeResize="0"/>
          <p:nvPr/>
        </p:nvPicPr>
        <p:blipFill>
          <a:blip r:embed="rId3">
            <a:alphaModFix/>
          </a:blip>
          <a:stretch>
            <a:fillRect/>
          </a:stretch>
        </p:blipFill>
        <p:spPr>
          <a:xfrm>
            <a:off x="417675" y="1587200"/>
            <a:ext cx="3866575" cy="3296500"/>
          </a:xfrm>
          <a:prstGeom prst="rect">
            <a:avLst/>
          </a:prstGeom>
          <a:noFill/>
          <a:ln>
            <a:noFill/>
          </a:ln>
        </p:spPr>
      </p:pic>
      <p:pic>
        <p:nvPicPr>
          <p:cNvPr id="119" name="Google Shape;119;p21"/>
          <p:cNvPicPr preferRelativeResize="0"/>
          <p:nvPr/>
        </p:nvPicPr>
        <p:blipFill>
          <a:blip r:embed="rId4">
            <a:alphaModFix/>
          </a:blip>
          <a:stretch>
            <a:fillRect/>
          </a:stretch>
        </p:blipFill>
        <p:spPr>
          <a:xfrm>
            <a:off x="4932500" y="1658800"/>
            <a:ext cx="3970174" cy="3224900"/>
          </a:xfrm>
          <a:prstGeom prst="rect">
            <a:avLst/>
          </a:prstGeom>
          <a:noFill/>
          <a:ln>
            <a:noFill/>
          </a:ln>
        </p:spPr>
      </p:pic>
      <p:sp>
        <p:nvSpPr>
          <p:cNvPr id="120" name="Google Shape;120;p21"/>
          <p:cNvSpPr txBox="1"/>
          <p:nvPr/>
        </p:nvSpPr>
        <p:spPr>
          <a:xfrm>
            <a:off x="799525" y="59675"/>
            <a:ext cx="7816800" cy="906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4800" b="1">
                <a:solidFill>
                  <a:srgbClr val="5B0F00"/>
                </a:solidFill>
              </a:rPr>
              <a:t>Exemplos de fichamentos</a:t>
            </a:r>
            <a:endParaRPr sz="4800" b="1">
              <a:solidFill>
                <a:srgbClr val="5B0F00"/>
              </a:solidFill>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22"/>
          <p:cNvSpPr txBox="1"/>
          <p:nvPr/>
        </p:nvSpPr>
        <p:spPr>
          <a:xfrm>
            <a:off x="0" y="1431625"/>
            <a:ext cx="9033300" cy="3379800"/>
          </a:xfrm>
          <a:prstGeom prst="rect">
            <a:avLst/>
          </a:prstGeom>
          <a:no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sz="850">
              <a:solidFill>
                <a:srgbClr val="74653D"/>
              </a:solidFill>
              <a:highlight>
                <a:srgbClr val="339900"/>
              </a:highlight>
              <a:latin typeface="Verdana"/>
              <a:ea typeface="Verdana"/>
              <a:cs typeface="Verdana"/>
              <a:sym typeface="Verdana"/>
            </a:endParaRPr>
          </a:p>
          <a:p>
            <a:pPr marL="0" lvl="0" indent="0" algn="just" rtl="0">
              <a:spcBef>
                <a:spcPts val="0"/>
              </a:spcBef>
              <a:spcAft>
                <a:spcPts val="0"/>
              </a:spcAft>
              <a:buNone/>
            </a:pPr>
            <a:endParaRPr sz="1200">
              <a:solidFill>
                <a:srgbClr val="74653D"/>
              </a:solidFill>
              <a:highlight>
                <a:srgbClr val="FFFFFF"/>
              </a:highlight>
              <a:latin typeface="Verdana"/>
              <a:ea typeface="Verdana"/>
              <a:cs typeface="Verdana"/>
              <a:sym typeface="Verdana"/>
            </a:endParaRPr>
          </a:p>
          <a:p>
            <a:pPr marL="0" lvl="0" indent="0" algn="just" rtl="0">
              <a:spcBef>
                <a:spcPts val="0"/>
              </a:spcBef>
              <a:spcAft>
                <a:spcPts val="0"/>
              </a:spcAft>
              <a:buNone/>
            </a:pPr>
            <a:endParaRPr sz="1200">
              <a:solidFill>
                <a:srgbClr val="74653D"/>
              </a:solidFill>
              <a:highlight>
                <a:srgbClr val="FFFFFF"/>
              </a:highlight>
              <a:latin typeface="Verdana"/>
              <a:ea typeface="Verdana"/>
              <a:cs typeface="Verdana"/>
              <a:sym typeface="Verdana"/>
            </a:endParaRPr>
          </a:p>
          <a:p>
            <a:pPr marL="0" lvl="0" indent="0" algn="just" rtl="0">
              <a:spcBef>
                <a:spcPts val="0"/>
              </a:spcBef>
              <a:spcAft>
                <a:spcPts val="0"/>
              </a:spcAft>
              <a:buNone/>
            </a:pPr>
            <a:r>
              <a:rPr lang="pt-BR" sz="1600" b="1">
                <a:solidFill>
                  <a:srgbClr val="74653D"/>
                </a:solidFill>
                <a:highlight>
                  <a:srgbClr val="FFFFFF"/>
                </a:highlight>
                <a:latin typeface="Verdana"/>
                <a:ea typeface="Verdana"/>
                <a:cs typeface="Verdana"/>
                <a:sym typeface="Verdana"/>
              </a:rPr>
              <a:t>O número de crianças obesas continua a crescer. Ao longo das duas últimas  décadas, este número  cresceu  em mais de 50%, e o número de crianças “extremamente” obesas praticamente dobrou. Os médicos e profissionais de saúde determinam se uma criança é obesa medindo o peso e altura. Apesar das crianças registrarem menores problemas relacionados com o peso dos adultos, as crianças obesas têm um elevado risco de se tornarem adolescentes e adultos obesos. Por sua vez, os adultos com problemas de peso podem ter várias complicações de saúde, incluindo doenças coronárias, diabetes, problemas de coração, pressão arterial elevada e mesmo certas formas de cancro.</a:t>
            </a:r>
            <a:endParaRPr sz="1600" b="1">
              <a:solidFill>
                <a:srgbClr val="74653D"/>
              </a:solidFill>
              <a:highlight>
                <a:srgbClr val="FFFFFF"/>
              </a:highlight>
              <a:latin typeface="Verdana"/>
              <a:ea typeface="Verdana"/>
              <a:cs typeface="Verdana"/>
              <a:sym typeface="Verdana"/>
            </a:endParaRPr>
          </a:p>
          <a:p>
            <a:pPr marL="0" lvl="0" indent="0" algn="just" rtl="0">
              <a:spcBef>
                <a:spcPts val="0"/>
              </a:spcBef>
              <a:spcAft>
                <a:spcPts val="0"/>
              </a:spcAft>
              <a:buNone/>
            </a:pPr>
            <a:endParaRPr sz="1800" b="1">
              <a:solidFill>
                <a:srgbClr val="74653D"/>
              </a:solidFill>
              <a:highlight>
                <a:srgbClr val="FFFFFF"/>
              </a:highlight>
              <a:latin typeface="Verdana"/>
              <a:ea typeface="Verdana"/>
              <a:cs typeface="Verdana"/>
              <a:sym typeface="Verdana"/>
            </a:endParaRPr>
          </a:p>
          <a:p>
            <a:pPr marL="0" lvl="0" indent="0" algn="r" rtl="0">
              <a:spcBef>
                <a:spcPts val="0"/>
              </a:spcBef>
              <a:spcAft>
                <a:spcPts val="0"/>
              </a:spcAft>
              <a:buNone/>
            </a:pPr>
            <a:r>
              <a:rPr lang="pt-BR" sz="1000" b="1">
                <a:solidFill>
                  <a:srgbClr val="74653D"/>
                </a:solidFill>
                <a:highlight>
                  <a:srgbClr val="FFFFFF"/>
                </a:highlight>
                <a:latin typeface="Verdana"/>
                <a:ea typeface="Verdana"/>
                <a:cs typeface="Verdana"/>
                <a:sym typeface="Verdana"/>
              </a:rPr>
              <a:t>http://www.alimentacaosaudavel.org/Artigo-Obesidade-Infantil.html</a:t>
            </a:r>
            <a:endParaRPr sz="1000" b="1">
              <a:solidFill>
                <a:srgbClr val="74653D"/>
              </a:solidFill>
              <a:highlight>
                <a:srgbClr val="FFFFFF"/>
              </a:highlight>
              <a:latin typeface="Verdana"/>
              <a:ea typeface="Verdana"/>
              <a:cs typeface="Verdana"/>
              <a:sym typeface="Verdana"/>
            </a:endParaRPr>
          </a:p>
        </p:txBody>
      </p:sp>
      <p:sp>
        <p:nvSpPr>
          <p:cNvPr id="126" name="Google Shape;126;p22"/>
          <p:cNvSpPr txBox="1"/>
          <p:nvPr/>
        </p:nvSpPr>
        <p:spPr>
          <a:xfrm>
            <a:off x="110700" y="118075"/>
            <a:ext cx="9033300" cy="1107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pt-BR" sz="2400" b="1" i="1">
                <a:solidFill>
                  <a:srgbClr val="FF00FF"/>
                </a:solidFill>
                <a:highlight>
                  <a:srgbClr val="FFFFFF"/>
                </a:highlight>
              </a:rPr>
              <a:t>Obesidade Infantil</a:t>
            </a:r>
            <a:endParaRPr sz="2400" b="1" i="1">
              <a:solidFill>
                <a:srgbClr val="FF00FF"/>
              </a:solidFill>
              <a:highlight>
                <a:srgbClr val="FFFFFF"/>
              </a:highlight>
            </a:endParaRPr>
          </a:p>
          <a:p>
            <a:pPr marL="0" lvl="0" indent="0" algn="ctr" rtl="0">
              <a:spcBef>
                <a:spcPts val="0"/>
              </a:spcBef>
              <a:spcAft>
                <a:spcPts val="0"/>
              </a:spcAft>
              <a:buNone/>
            </a:pPr>
            <a:endParaRPr sz="2400" b="1" i="1">
              <a:solidFill>
                <a:srgbClr val="FF00FF"/>
              </a:solidFill>
              <a:highlight>
                <a:srgbClr val="FFFFFF"/>
              </a:highlight>
            </a:endParaRPr>
          </a:p>
          <a:p>
            <a:pPr marL="0" lvl="0" indent="0" algn="ctr" rtl="0">
              <a:spcBef>
                <a:spcPts val="0"/>
              </a:spcBef>
              <a:spcAft>
                <a:spcPts val="0"/>
              </a:spcAft>
              <a:buNone/>
            </a:pPr>
            <a:r>
              <a:rPr lang="pt-BR" sz="2400" b="1" i="1">
                <a:solidFill>
                  <a:srgbClr val="FF00FF"/>
                </a:solidFill>
                <a:highlight>
                  <a:srgbClr val="FFFFFF"/>
                </a:highlight>
              </a:rPr>
              <a:t>A minha criança tem excesso de peso?</a:t>
            </a:r>
            <a:endParaRPr sz="2400" b="1" i="1">
              <a:solidFill>
                <a:srgbClr val="FF00FF"/>
              </a:solidFill>
              <a:highlight>
                <a:srgbClr val="FFFFFF"/>
              </a:highlight>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23"/>
          <p:cNvSpPr txBox="1"/>
          <p:nvPr/>
        </p:nvSpPr>
        <p:spPr>
          <a:xfrm>
            <a:off x="0" y="0"/>
            <a:ext cx="3896400" cy="642000"/>
          </a:xfrm>
          <a:prstGeom prst="rect">
            <a:avLst/>
          </a:prstGeom>
          <a:noFill/>
          <a:ln>
            <a:noFill/>
          </a:ln>
        </p:spPr>
        <p:txBody>
          <a:bodyPr spcFirstLastPara="1" wrap="square" lIns="91425" tIns="91425" rIns="91425" bIns="91425" anchor="ctr" anchorCtr="0">
            <a:noAutofit/>
          </a:bodyPr>
          <a:lstStyle/>
          <a:p>
            <a:pPr marL="0" lvl="0" indent="0" algn="just" rtl="0">
              <a:lnSpc>
                <a:spcPct val="100000"/>
              </a:lnSpc>
              <a:spcBef>
                <a:spcPts val="0"/>
              </a:spcBef>
              <a:spcAft>
                <a:spcPts val="0"/>
              </a:spcAft>
              <a:buNone/>
            </a:pPr>
            <a:r>
              <a:rPr lang="pt-BR" sz="1100" b="1">
                <a:solidFill>
                  <a:srgbClr val="BE8B06"/>
                </a:solidFill>
                <a:latin typeface="Verdana"/>
                <a:ea typeface="Verdana"/>
                <a:cs typeface="Verdana"/>
                <a:sym typeface="Verdana"/>
              </a:rPr>
              <a:t>Obesidade Infantil</a:t>
            </a:r>
            <a:endParaRPr sz="1100" b="1">
              <a:solidFill>
                <a:srgbClr val="BE8B06"/>
              </a:solidFill>
              <a:latin typeface="Verdana"/>
              <a:ea typeface="Verdana"/>
              <a:cs typeface="Verdana"/>
              <a:sym typeface="Verdana"/>
            </a:endParaRPr>
          </a:p>
          <a:p>
            <a:pPr marL="0" lvl="0" indent="0" algn="just" rtl="0">
              <a:lnSpc>
                <a:spcPct val="100000"/>
              </a:lnSpc>
              <a:spcBef>
                <a:spcPts val="1100"/>
              </a:spcBef>
              <a:spcAft>
                <a:spcPts val="200"/>
              </a:spcAft>
              <a:buNone/>
            </a:pPr>
            <a:r>
              <a:rPr lang="pt-BR" sz="1100" b="1">
                <a:highlight>
                  <a:srgbClr val="FFFFFF"/>
                </a:highlight>
                <a:latin typeface="Verdana"/>
                <a:ea typeface="Verdana"/>
                <a:cs typeface="Verdana"/>
                <a:sym typeface="Verdana"/>
              </a:rPr>
              <a:t>A minha criança tem excesso de peso</a:t>
            </a:r>
            <a:r>
              <a:rPr lang="pt-BR" sz="1000" b="1">
                <a:highlight>
                  <a:srgbClr val="FFFFFF"/>
                </a:highlight>
                <a:latin typeface="Verdana"/>
                <a:ea typeface="Verdana"/>
                <a:cs typeface="Verdana"/>
                <a:sym typeface="Verdana"/>
              </a:rPr>
              <a:t>?</a:t>
            </a:r>
            <a:endParaRPr sz="1000" b="1">
              <a:highlight>
                <a:srgbClr val="FFFFFF"/>
              </a:highlight>
              <a:latin typeface="Verdana"/>
              <a:ea typeface="Verdana"/>
              <a:cs typeface="Verdana"/>
              <a:sym typeface="Verdana"/>
            </a:endParaRPr>
          </a:p>
        </p:txBody>
      </p:sp>
      <p:sp>
        <p:nvSpPr>
          <p:cNvPr id="132" name="Google Shape;132;p23"/>
          <p:cNvSpPr txBox="1"/>
          <p:nvPr/>
        </p:nvSpPr>
        <p:spPr>
          <a:xfrm>
            <a:off x="0" y="0"/>
            <a:ext cx="3517200" cy="5143500"/>
          </a:xfrm>
          <a:prstGeom prst="rect">
            <a:avLst/>
          </a:prstGeom>
          <a:noFill/>
          <a:ln>
            <a:noFill/>
          </a:ln>
        </p:spPr>
        <p:txBody>
          <a:bodyPr spcFirstLastPara="1" wrap="square" lIns="91425" tIns="91425" rIns="91425" bIns="91425" anchor="ctr" anchorCtr="0">
            <a:noAutofit/>
          </a:bodyPr>
          <a:lstStyle/>
          <a:p>
            <a:pPr marL="0" lvl="0" indent="0" algn="just" rtl="0">
              <a:spcBef>
                <a:spcPts val="0"/>
              </a:spcBef>
              <a:spcAft>
                <a:spcPts val="0"/>
              </a:spcAft>
              <a:buNone/>
            </a:pPr>
            <a:r>
              <a:rPr lang="pt-BR" sz="850">
                <a:solidFill>
                  <a:srgbClr val="74653D"/>
                </a:solidFill>
                <a:highlight>
                  <a:srgbClr val="339900"/>
                </a:highlight>
                <a:latin typeface="Verdana"/>
                <a:ea typeface="Verdana"/>
                <a:cs typeface="Verdana"/>
                <a:sym typeface="Verdana"/>
              </a:rPr>
              <a:t>      </a:t>
            </a:r>
            <a:endParaRPr sz="850">
              <a:solidFill>
                <a:srgbClr val="FFFFFF"/>
              </a:solidFill>
              <a:highlight>
                <a:srgbClr val="339900"/>
              </a:highlight>
              <a:latin typeface="Verdana"/>
              <a:ea typeface="Verdana"/>
              <a:cs typeface="Verdana"/>
              <a:sym typeface="Verdana"/>
            </a:endParaRPr>
          </a:p>
          <a:p>
            <a:pPr marL="0" lvl="0" indent="0" algn="just" rtl="0">
              <a:spcBef>
                <a:spcPts val="0"/>
              </a:spcBef>
              <a:spcAft>
                <a:spcPts val="0"/>
              </a:spcAft>
              <a:buNone/>
            </a:pPr>
            <a:endParaRPr sz="1200">
              <a:solidFill>
                <a:srgbClr val="74653D"/>
              </a:solidFill>
              <a:highlight>
                <a:srgbClr val="FFFFFF"/>
              </a:highlight>
              <a:latin typeface="Verdana"/>
              <a:ea typeface="Verdana"/>
              <a:cs typeface="Verdana"/>
              <a:sym typeface="Verdana"/>
            </a:endParaRPr>
          </a:p>
          <a:p>
            <a:pPr marL="0" lvl="0" indent="0" algn="just" rtl="0">
              <a:spcBef>
                <a:spcPts val="0"/>
              </a:spcBef>
              <a:spcAft>
                <a:spcPts val="0"/>
              </a:spcAft>
              <a:buNone/>
            </a:pPr>
            <a:endParaRPr sz="1200">
              <a:solidFill>
                <a:srgbClr val="74653D"/>
              </a:solidFill>
              <a:highlight>
                <a:srgbClr val="FFFFFF"/>
              </a:highlight>
              <a:latin typeface="Verdana"/>
              <a:ea typeface="Verdana"/>
              <a:cs typeface="Verdana"/>
              <a:sym typeface="Verdana"/>
            </a:endParaRPr>
          </a:p>
          <a:p>
            <a:pPr marL="0" lvl="0" indent="0" algn="just" rtl="0">
              <a:spcBef>
                <a:spcPts val="0"/>
              </a:spcBef>
              <a:spcAft>
                <a:spcPts val="0"/>
              </a:spcAft>
              <a:buNone/>
            </a:pPr>
            <a:r>
              <a:rPr lang="pt-BR" sz="1200">
                <a:solidFill>
                  <a:srgbClr val="74653D"/>
                </a:solidFill>
                <a:highlight>
                  <a:srgbClr val="FFFFFF"/>
                </a:highlight>
                <a:latin typeface="Verdana"/>
                <a:ea typeface="Verdana"/>
                <a:cs typeface="Verdana"/>
                <a:sym typeface="Verdana"/>
              </a:rPr>
              <a:t>O número de crianças obesas continua a crescer. Ao longo das duas últimas décadas, este número cresceu em mais de 50%, e o número de crianças “extremamente” obesas praticamente dobrou. Os médicos e profissionais de saúde determinam se uma criança é obesa medindo o peso e altura. Apesar das crianças registrarem menores problemas relacionados com o peso dos adultos, as crianças obesas têm um elevado risco de se tornarem adolescentes e adultos obesos. Por sua vez, os adultos com problemas de peso podem ter várias complicações de saúde, incluindo doenças coronárias, diabetes, problemas de coração, pressão arterial elevada e mesmo certas formas de cancro.</a:t>
            </a:r>
            <a:endParaRPr sz="1200">
              <a:solidFill>
                <a:srgbClr val="74653D"/>
              </a:solidFill>
              <a:highlight>
                <a:srgbClr val="FFFFFF"/>
              </a:highlight>
              <a:latin typeface="Verdana"/>
              <a:ea typeface="Verdana"/>
              <a:cs typeface="Verdana"/>
              <a:sym typeface="Verdana"/>
            </a:endParaRPr>
          </a:p>
          <a:p>
            <a:pPr marL="0" lvl="0" indent="0" algn="just" rtl="0">
              <a:spcBef>
                <a:spcPts val="0"/>
              </a:spcBef>
              <a:spcAft>
                <a:spcPts val="0"/>
              </a:spcAft>
              <a:buNone/>
            </a:pPr>
            <a:endParaRPr sz="900">
              <a:solidFill>
                <a:srgbClr val="74653D"/>
              </a:solidFill>
              <a:highlight>
                <a:srgbClr val="FFFFFF"/>
              </a:highlight>
              <a:latin typeface="Verdana"/>
              <a:ea typeface="Verdana"/>
              <a:cs typeface="Verdana"/>
              <a:sym typeface="Verdana"/>
            </a:endParaRPr>
          </a:p>
          <a:p>
            <a:pPr marL="0" lvl="0" indent="0" algn="just" rtl="0">
              <a:spcBef>
                <a:spcPts val="0"/>
              </a:spcBef>
              <a:spcAft>
                <a:spcPts val="0"/>
              </a:spcAft>
              <a:buNone/>
            </a:pPr>
            <a:r>
              <a:rPr lang="pt-BR" sz="900">
                <a:solidFill>
                  <a:srgbClr val="74653D"/>
                </a:solidFill>
                <a:highlight>
                  <a:srgbClr val="FFFFFF"/>
                </a:highlight>
                <a:latin typeface="Verdana"/>
                <a:ea typeface="Verdana"/>
                <a:cs typeface="Verdana"/>
                <a:sym typeface="Verdana"/>
              </a:rPr>
              <a:t>http://www.alimentacaosaudavel.org/Artigo-Obesidade-Infantil.html</a:t>
            </a:r>
            <a:endParaRPr sz="900">
              <a:solidFill>
                <a:srgbClr val="74653D"/>
              </a:solidFill>
              <a:highlight>
                <a:srgbClr val="FFFFFF"/>
              </a:highlight>
              <a:latin typeface="Verdana"/>
              <a:ea typeface="Verdana"/>
              <a:cs typeface="Verdana"/>
              <a:sym typeface="Verdana"/>
            </a:endParaRPr>
          </a:p>
        </p:txBody>
      </p:sp>
      <p:sp>
        <p:nvSpPr>
          <p:cNvPr id="133" name="Google Shape;133;p23"/>
          <p:cNvSpPr txBox="1"/>
          <p:nvPr/>
        </p:nvSpPr>
        <p:spPr>
          <a:xfrm>
            <a:off x="3601200" y="84900"/>
            <a:ext cx="5468100" cy="4973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pt-BR" b="1"/>
              <a:t>A minha criança tem excesso de peso?</a:t>
            </a:r>
            <a:endParaRPr b="1"/>
          </a:p>
          <a:p>
            <a:pPr marL="0" lvl="0" indent="0" algn="l" rtl="0">
              <a:spcBef>
                <a:spcPts val="0"/>
              </a:spcBef>
              <a:spcAft>
                <a:spcPts val="0"/>
              </a:spcAft>
              <a:buNone/>
            </a:pPr>
            <a:endParaRPr sz="900">
              <a:solidFill>
                <a:srgbClr val="74653D"/>
              </a:solidFill>
              <a:highlight>
                <a:srgbClr val="FFFFFF"/>
              </a:highlight>
              <a:latin typeface="Verdana"/>
              <a:ea typeface="Verdana"/>
              <a:cs typeface="Verdana"/>
              <a:sym typeface="Verdana"/>
            </a:endParaRPr>
          </a:p>
          <a:p>
            <a:pPr marL="0" lvl="0" indent="0" algn="l" rtl="0">
              <a:spcBef>
                <a:spcPts val="0"/>
              </a:spcBef>
              <a:spcAft>
                <a:spcPts val="0"/>
              </a:spcAft>
              <a:buNone/>
            </a:pPr>
            <a:endParaRPr sz="900">
              <a:solidFill>
                <a:srgbClr val="74653D"/>
              </a:solidFill>
              <a:highlight>
                <a:srgbClr val="FFFFFF"/>
              </a:highlight>
              <a:latin typeface="Verdana"/>
              <a:ea typeface="Verdana"/>
              <a:cs typeface="Verdana"/>
              <a:sym typeface="Verdana"/>
            </a:endParaRPr>
          </a:p>
          <a:p>
            <a:pPr marL="457200" lvl="0" indent="-292100" algn="l" rtl="0">
              <a:spcBef>
                <a:spcPts val="0"/>
              </a:spcBef>
              <a:spcAft>
                <a:spcPts val="0"/>
              </a:spcAft>
              <a:buSzPts val="1000"/>
              <a:buChar char="●"/>
            </a:pPr>
            <a:r>
              <a:rPr lang="pt-BR" sz="1000">
                <a:highlight>
                  <a:srgbClr val="FFFFFF"/>
                </a:highlight>
                <a:latin typeface="Verdana"/>
                <a:ea typeface="Verdana"/>
                <a:cs typeface="Verdana"/>
                <a:sym typeface="Verdana"/>
              </a:rPr>
              <a:t>Crescimento do número da obesidade infantil: 2 décadas               50%        </a:t>
            </a:r>
            <a:endParaRPr sz="1000">
              <a:highlight>
                <a:srgbClr val="FFFFFF"/>
              </a:highlight>
              <a:latin typeface="Verdana"/>
              <a:ea typeface="Verdana"/>
              <a:cs typeface="Verdana"/>
              <a:sym typeface="Verdana"/>
            </a:endParaRPr>
          </a:p>
          <a:p>
            <a:pPr marL="0" lvl="0" indent="0" algn="l" rtl="0">
              <a:spcBef>
                <a:spcPts val="0"/>
              </a:spcBef>
              <a:spcAft>
                <a:spcPts val="0"/>
              </a:spcAft>
              <a:buNone/>
            </a:pPr>
            <a:endParaRPr sz="900">
              <a:highlight>
                <a:srgbClr val="FFFFFF"/>
              </a:highlight>
              <a:latin typeface="Verdana"/>
              <a:ea typeface="Verdana"/>
              <a:cs typeface="Verdana"/>
              <a:sym typeface="Verdana"/>
            </a:endParaRPr>
          </a:p>
          <a:p>
            <a:pPr marL="457200" lvl="0" indent="-292100" algn="l" rtl="0">
              <a:spcBef>
                <a:spcPts val="0"/>
              </a:spcBef>
              <a:spcAft>
                <a:spcPts val="0"/>
              </a:spcAft>
              <a:buSzPts val="1000"/>
              <a:buFont typeface="Verdana"/>
              <a:buChar char="●"/>
            </a:pPr>
            <a:r>
              <a:rPr lang="pt-BR" sz="1000">
                <a:highlight>
                  <a:srgbClr val="FFFFFF"/>
                </a:highlight>
                <a:latin typeface="Verdana"/>
                <a:ea typeface="Verdana"/>
                <a:cs typeface="Verdana"/>
                <a:sym typeface="Verdana"/>
              </a:rPr>
              <a:t>Médicos e profissionais da saúde</a:t>
            </a:r>
            <a:endParaRPr sz="1000">
              <a:highlight>
                <a:srgbClr val="FFFFFF"/>
              </a:highlight>
              <a:latin typeface="Verdana"/>
              <a:ea typeface="Verdana"/>
              <a:cs typeface="Verdana"/>
              <a:sym typeface="Verdana"/>
            </a:endParaRPr>
          </a:p>
          <a:p>
            <a:pPr marL="0" lvl="0" indent="0" algn="l" rtl="0">
              <a:spcBef>
                <a:spcPts val="0"/>
              </a:spcBef>
              <a:spcAft>
                <a:spcPts val="0"/>
              </a:spcAft>
              <a:buNone/>
            </a:pPr>
            <a:endParaRPr sz="1000">
              <a:highlight>
                <a:srgbClr val="FFFFFF"/>
              </a:highlight>
              <a:latin typeface="Verdana"/>
              <a:ea typeface="Verdana"/>
              <a:cs typeface="Verdana"/>
              <a:sym typeface="Verdana"/>
            </a:endParaRPr>
          </a:p>
          <a:p>
            <a:pPr marL="0" lvl="0" indent="0" algn="l" rtl="0">
              <a:spcBef>
                <a:spcPts val="0"/>
              </a:spcBef>
              <a:spcAft>
                <a:spcPts val="0"/>
              </a:spcAft>
              <a:buNone/>
            </a:pPr>
            <a:endParaRPr sz="1000">
              <a:highlight>
                <a:srgbClr val="FFFFFF"/>
              </a:highlight>
              <a:latin typeface="Verdana"/>
              <a:ea typeface="Verdana"/>
              <a:cs typeface="Verdana"/>
              <a:sym typeface="Verdana"/>
            </a:endParaRPr>
          </a:p>
          <a:p>
            <a:pPr marL="0" lvl="0" indent="0" algn="l" rtl="0">
              <a:spcBef>
                <a:spcPts val="0"/>
              </a:spcBef>
              <a:spcAft>
                <a:spcPts val="0"/>
              </a:spcAft>
              <a:buNone/>
            </a:pPr>
            <a:endParaRPr sz="1000">
              <a:highlight>
                <a:srgbClr val="FFFFFF"/>
              </a:highlight>
              <a:latin typeface="Verdana"/>
              <a:ea typeface="Verdana"/>
              <a:cs typeface="Verdana"/>
              <a:sym typeface="Verdana"/>
            </a:endParaRPr>
          </a:p>
          <a:p>
            <a:pPr marL="0" lvl="0" indent="0" algn="l" rtl="0">
              <a:spcBef>
                <a:spcPts val="0"/>
              </a:spcBef>
              <a:spcAft>
                <a:spcPts val="0"/>
              </a:spcAft>
              <a:buNone/>
            </a:pPr>
            <a:endParaRPr sz="1000">
              <a:highlight>
                <a:srgbClr val="FFFFFF"/>
              </a:highlight>
              <a:latin typeface="Verdana"/>
              <a:ea typeface="Verdana"/>
              <a:cs typeface="Verdana"/>
              <a:sym typeface="Verdana"/>
            </a:endParaRPr>
          </a:p>
          <a:p>
            <a:pPr marL="0" lvl="0" indent="0" algn="l" rtl="0">
              <a:spcBef>
                <a:spcPts val="0"/>
              </a:spcBef>
              <a:spcAft>
                <a:spcPts val="0"/>
              </a:spcAft>
              <a:buNone/>
            </a:pPr>
            <a:endParaRPr sz="1000">
              <a:highlight>
                <a:srgbClr val="FFFFFF"/>
              </a:highlight>
              <a:latin typeface="Verdana"/>
              <a:ea typeface="Verdana"/>
              <a:cs typeface="Verdana"/>
              <a:sym typeface="Verdana"/>
            </a:endParaRPr>
          </a:p>
          <a:p>
            <a:pPr marL="0" lvl="0" indent="0" algn="l" rtl="0">
              <a:spcBef>
                <a:spcPts val="0"/>
              </a:spcBef>
              <a:spcAft>
                <a:spcPts val="0"/>
              </a:spcAft>
              <a:buNone/>
            </a:pPr>
            <a:endParaRPr sz="1000">
              <a:highlight>
                <a:srgbClr val="FFFFFF"/>
              </a:highlight>
              <a:latin typeface="Verdana"/>
              <a:ea typeface="Verdana"/>
              <a:cs typeface="Verdana"/>
              <a:sym typeface="Verdana"/>
            </a:endParaRPr>
          </a:p>
          <a:p>
            <a:pPr marL="457200" lvl="0" indent="-292100" algn="l" rtl="0">
              <a:spcBef>
                <a:spcPts val="0"/>
              </a:spcBef>
              <a:spcAft>
                <a:spcPts val="0"/>
              </a:spcAft>
              <a:buSzPts val="1000"/>
              <a:buFont typeface="Verdana"/>
              <a:buChar char="●"/>
            </a:pPr>
            <a:r>
              <a:rPr lang="pt-BR" sz="1000">
                <a:highlight>
                  <a:srgbClr val="FFFFFF"/>
                </a:highlight>
                <a:latin typeface="Verdana"/>
                <a:ea typeface="Verdana"/>
                <a:cs typeface="Verdana"/>
                <a:sym typeface="Verdana"/>
              </a:rPr>
              <a:t>Crianças:   &lt; riscos de se tornarem adolescentes e adultos obesos.</a:t>
            </a:r>
            <a:endParaRPr sz="1000">
              <a:highlight>
                <a:srgbClr val="FFFFFF"/>
              </a:highlight>
              <a:latin typeface="Verdana"/>
              <a:ea typeface="Verdana"/>
              <a:cs typeface="Verdana"/>
              <a:sym typeface="Verdana"/>
            </a:endParaRPr>
          </a:p>
          <a:p>
            <a:pPr marL="0" lvl="0" indent="0" algn="l" rtl="0">
              <a:spcBef>
                <a:spcPts val="0"/>
              </a:spcBef>
              <a:spcAft>
                <a:spcPts val="0"/>
              </a:spcAft>
              <a:buNone/>
            </a:pPr>
            <a:endParaRPr sz="1000">
              <a:highlight>
                <a:srgbClr val="FFFFFF"/>
              </a:highlight>
              <a:latin typeface="Verdana"/>
              <a:ea typeface="Verdana"/>
              <a:cs typeface="Verdana"/>
              <a:sym typeface="Verdana"/>
            </a:endParaRPr>
          </a:p>
          <a:p>
            <a:pPr marL="0" lvl="0" indent="0" algn="l" rtl="0">
              <a:spcBef>
                <a:spcPts val="0"/>
              </a:spcBef>
              <a:spcAft>
                <a:spcPts val="0"/>
              </a:spcAft>
              <a:buNone/>
            </a:pPr>
            <a:endParaRPr sz="1000">
              <a:highlight>
                <a:srgbClr val="FFFFFF"/>
              </a:highlight>
              <a:latin typeface="Verdana"/>
              <a:ea typeface="Verdana"/>
              <a:cs typeface="Verdana"/>
              <a:sym typeface="Verdana"/>
            </a:endParaRPr>
          </a:p>
          <a:p>
            <a:pPr marL="0" lvl="0" indent="0" algn="l" rtl="0">
              <a:spcBef>
                <a:spcPts val="0"/>
              </a:spcBef>
              <a:spcAft>
                <a:spcPts val="0"/>
              </a:spcAft>
              <a:buNone/>
            </a:pPr>
            <a:endParaRPr sz="1000">
              <a:highlight>
                <a:srgbClr val="FFFFFF"/>
              </a:highlight>
              <a:latin typeface="Verdana"/>
              <a:ea typeface="Verdana"/>
              <a:cs typeface="Verdana"/>
              <a:sym typeface="Verdana"/>
            </a:endParaRPr>
          </a:p>
          <a:p>
            <a:pPr marL="0" lvl="0" indent="0" algn="l" rtl="0">
              <a:spcBef>
                <a:spcPts val="0"/>
              </a:spcBef>
              <a:spcAft>
                <a:spcPts val="0"/>
              </a:spcAft>
              <a:buNone/>
            </a:pPr>
            <a:endParaRPr sz="1000">
              <a:highlight>
                <a:srgbClr val="FFFFFF"/>
              </a:highlight>
              <a:latin typeface="Verdana"/>
              <a:ea typeface="Verdana"/>
              <a:cs typeface="Verdana"/>
              <a:sym typeface="Verdana"/>
            </a:endParaRPr>
          </a:p>
          <a:p>
            <a:pPr marL="0" lvl="0" indent="0" algn="l" rtl="0">
              <a:spcBef>
                <a:spcPts val="0"/>
              </a:spcBef>
              <a:spcAft>
                <a:spcPts val="0"/>
              </a:spcAft>
              <a:buNone/>
            </a:pPr>
            <a:endParaRPr sz="1000">
              <a:highlight>
                <a:srgbClr val="FFFFFF"/>
              </a:highlight>
              <a:latin typeface="Verdana"/>
              <a:ea typeface="Verdana"/>
              <a:cs typeface="Verdana"/>
              <a:sym typeface="Verdana"/>
            </a:endParaRPr>
          </a:p>
          <a:p>
            <a:pPr marL="0" lvl="0" indent="0" algn="l" rtl="0">
              <a:spcBef>
                <a:spcPts val="0"/>
              </a:spcBef>
              <a:spcAft>
                <a:spcPts val="0"/>
              </a:spcAft>
              <a:buNone/>
            </a:pPr>
            <a:endParaRPr sz="1000">
              <a:highlight>
                <a:srgbClr val="FFFFFF"/>
              </a:highlight>
              <a:latin typeface="Verdana"/>
              <a:ea typeface="Verdana"/>
              <a:cs typeface="Verdana"/>
              <a:sym typeface="Verdana"/>
            </a:endParaRPr>
          </a:p>
          <a:p>
            <a:pPr marL="0" lvl="0" indent="0" algn="l" rtl="0">
              <a:spcBef>
                <a:spcPts val="0"/>
              </a:spcBef>
              <a:spcAft>
                <a:spcPts val="0"/>
              </a:spcAft>
              <a:buNone/>
            </a:pPr>
            <a:r>
              <a:rPr lang="pt-BR" sz="1000">
                <a:highlight>
                  <a:srgbClr val="FFFFFF"/>
                </a:highlight>
                <a:latin typeface="Verdana"/>
                <a:ea typeface="Verdana"/>
                <a:cs typeface="Verdana"/>
                <a:sym typeface="Verdana"/>
              </a:rPr>
              <a:t>                 </a:t>
            </a:r>
            <a:endParaRPr sz="1000">
              <a:highlight>
                <a:srgbClr val="FFFFFF"/>
              </a:highlight>
              <a:latin typeface="Verdana"/>
              <a:ea typeface="Verdana"/>
              <a:cs typeface="Verdana"/>
              <a:sym typeface="Verdana"/>
            </a:endParaRPr>
          </a:p>
          <a:p>
            <a:pPr marL="0" lvl="0" indent="0" algn="l" rtl="0">
              <a:spcBef>
                <a:spcPts val="0"/>
              </a:spcBef>
              <a:spcAft>
                <a:spcPts val="0"/>
              </a:spcAft>
              <a:buNone/>
            </a:pPr>
            <a:r>
              <a:rPr lang="pt-BR" sz="1000">
                <a:highlight>
                  <a:srgbClr val="FFFFFF"/>
                </a:highlight>
                <a:latin typeface="Verdana"/>
                <a:ea typeface="Verdana"/>
                <a:cs typeface="Verdana"/>
                <a:sym typeface="Verdana"/>
              </a:rPr>
              <a:t> </a:t>
            </a:r>
            <a:endParaRPr sz="1000">
              <a:highlight>
                <a:srgbClr val="FFFFFF"/>
              </a:highlight>
              <a:latin typeface="Verdana"/>
              <a:ea typeface="Verdana"/>
              <a:cs typeface="Verdana"/>
              <a:sym typeface="Verdana"/>
            </a:endParaRPr>
          </a:p>
        </p:txBody>
      </p:sp>
      <p:sp>
        <p:nvSpPr>
          <p:cNvPr id="134" name="Google Shape;134;p23"/>
          <p:cNvSpPr/>
          <p:nvPr/>
        </p:nvSpPr>
        <p:spPr>
          <a:xfrm>
            <a:off x="8220750" y="626300"/>
            <a:ext cx="103200" cy="265800"/>
          </a:xfrm>
          <a:prstGeom prst="up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5" name="Google Shape;135;p23"/>
          <p:cNvCxnSpPr/>
          <p:nvPr/>
        </p:nvCxnSpPr>
        <p:spPr>
          <a:xfrm>
            <a:off x="4464725" y="1069925"/>
            <a:ext cx="523800" cy="391200"/>
          </a:xfrm>
          <a:prstGeom prst="straightConnector1">
            <a:avLst/>
          </a:prstGeom>
          <a:noFill/>
          <a:ln w="9525" cap="flat" cmpd="sng">
            <a:solidFill>
              <a:schemeClr val="dk2"/>
            </a:solidFill>
            <a:prstDash val="solid"/>
            <a:round/>
            <a:headEnd type="none" w="med" len="med"/>
            <a:tailEnd type="triangle" w="med" len="med"/>
          </a:ln>
        </p:spPr>
      </p:cxnSp>
      <p:cxnSp>
        <p:nvCxnSpPr>
          <p:cNvPr id="136" name="Google Shape;136;p23"/>
          <p:cNvCxnSpPr/>
          <p:nvPr/>
        </p:nvCxnSpPr>
        <p:spPr>
          <a:xfrm flipH="1">
            <a:off x="5043825" y="1047875"/>
            <a:ext cx="405900" cy="435300"/>
          </a:xfrm>
          <a:prstGeom prst="straightConnector1">
            <a:avLst/>
          </a:prstGeom>
          <a:noFill/>
          <a:ln w="9525" cap="flat" cmpd="sng">
            <a:solidFill>
              <a:schemeClr val="dk2"/>
            </a:solidFill>
            <a:prstDash val="solid"/>
            <a:round/>
            <a:headEnd type="none" w="med" len="med"/>
            <a:tailEnd type="triangle" w="med" len="med"/>
          </a:ln>
        </p:spPr>
      </p:cxnSp>
      <p:sp>
        <p:nvSpPr>
          <p:cNvPr id="137" name="Google Shape;137;p23"/>
          <p:cNvSpPr txBox="1"/>
          <p:nvPr/>
        </p:nvSpPr>
        <p:spPr>
          <a:xfrm>
            <a:off x="4073475" y="1461125"/>
            <a:ext cx="2346600" cy="309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1000">
                <a:latin typeface="Verdana"/>
                <a:ea typeface="Verdana"/>
                <a:cs typeface="Verdana"/>
                <a:sym typeface="Verdana"/>
              </a:rPr>
              <a:t>Crianças obesas= peso e altura</a:t>
            </a:r>
            <a:endParaRPr sz="1000">
              <a:latin typeface="Verdana"/>
              <a:ea typeface="Verdana"/>
              <a:cs typeface="Verdana"/>
              <a:sym typeface="Verdana"/>
            </a:endParaRPr>
          </a:p>
        </p:txBody>
      </p:sp>
      <p:sp>
        <p:nvSpPr>
          <p:cNvPr id="138" name="Google Shape;138;p23"/>
          <p:cNvSpPr/>
          <p:nvPr/>
        </p:nvSpPr>
        <p:spPr>
          <a:xfrm>
            <a:off x="4922100" y="2479500"/>
            <a:ext cx="2570100" cy="391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pt-BR" sz="1000" b="1">
                <a:solidFill>
                  <a:schemeClr val="dk1"/>
                </a:solidFill>
                <a:highlight>
                  <a:srgbClr val="EFEFEF"/>
                </a:highlight>
                <a:latin typeface="Verdana"/>
                <a:ea typeface="Verdana"/>
                <a:cs typeface="Verdana"/>
                <a:sym typeface="Verdana"/>
              </a:rPr>
              <a:t>  Adultos  com problemas  de peso</a:t>
            </a:r>
            <a:endParaRPr b="1"/>
          </a:p>
        </p:txBody>
      </p:sp>
      <p:cxnSp>
        <p:nvCxnSpPr>
          <p:cNvPr id="139" name="Google Shape;139;p23"/>
          <p:cNvCxnSpPr/>
          <p:nvPr/>
        </p:nvCxnSpPr>
        <p:spPr>
          <a:xfrm flipH="1">
            <a:off x="4837250" y="2907525"/>
            <a:ext cx="398400" cy="435300"/>
          </a:xfrm>
          <a:prstGeom prst="straightConnector1">
            <a:avLst/>
          </a:prstGeom>
          <a:noFill/>
          <a:ln w="9525" cap="flat" cmpd="sng">
            <a:solidFill>
              <a:schemeClr val="dk2"/>
            </a:solidFill>
            <a:prstDash val="solid"/>
            <a:round/>
            <a:headEnd type="none" w="med" len="med"/>
            <a:tailEnd type="triangle" w="med" len="med"/>
          </a:ln>
        </p:spPr>
      </p:cxnSp>
      <p:cxnSp>
        <p:nvCxnSpPr>
          <p:cNvPr id="140" name="Google Shape;140;p23"/>
          <p:cNvCxnSpPr/>
          <p:nvPr/>
        </p:nvCxnSpPr>
        <p:spPr>
          <a:xfrm flipH="1">
            <a:off x="5586325" y="2870700"/>
            <a:ext cx="2400" cy="619800"/>
          </a:xfrm>
          <a:prstGeom prst="straightConnector1">
            <a:avLst/>
          </a:prstGeom>
          <a:noFill/>
          <a:ln w="9525" cap="flat" cmpd="sng">
            <a:solidFill>
              <a:schemeClr val="dk2"/>
            </a:solidFill>
            <a:prstDash val="solid"/>
            <a:round/>
            <a:headEnd type="none" w="med" len="med"/>
            <a:tailEnd type="triangle" w="med" len="med"/>
          </a:ln>
        </p:spPr>
      </p:cxnSp>
      <p:cxnSp>
        <p:nvCxnSpPr>
          <p:cNvPr id="141" name="Google Shape;141;p23"/>
          <p:cNvCxnSpPr/>
          <p:nvPr/>
        </p:nvCxnSpPr>
        <p:spPr>
          <a:xfrm flipH="1">
            <a:off x="6235588" y="2870700"/>
            <a:ext cx="6300" cy="678900"/>
          </a:xfrm>
          <a:prstGeom prst="straightConnector1">
            <a:avLst/>
          </a:prstGeom>
          <a:noFill/>
          <a:ln w="9525" cap="flat" cmpd="sng">
            <a:solidFill>
              <a:schemeClr val="dk2"/>
            </a:solidFill>
            <a:prstDash val="solid"/>
            <a:round/>
            <a:headEnd type="none" w="med" len="med"/>
            <a:tailEnd type="triangle" w="med" len="med"/>
          </a:ln>
        </p:spPr>
      </p:cxnSp>
      <p:sp>
        <p:nvSpPr>
          <p:cNvPr id="142" name="Google Shape;142;p23"/>
          <p:cNvSpPr txBox="1"/>
          <p:nvPr/>
        </p:nvSpPr>
        <p:spPr>
          <a:xfrm>
            <a:off x="4324475" y="3379650"/>
            <a:ext cx="804300" cy="309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900">
                <a:latin typeface="Verdana"/>
                <a:ea typeface="Verdana"/>
                <a:cs typeface="Verdana"/>
                <a:sym typeface="Verdana"/>
              </a:rPr>
              <a:t>Doenças coronárias</a:t>
            </a:r>
            <a:endParaRPr sz="900">
              <a:latin typeface="Verdana"/>
              <a:ea typeface="Verdana"/>
              <a:cs typeface="Verdana"/>
              <a:sym typeface="Verdana"/>
            </a:endParaRPr>
          </a:p>
        </p:txBody>
      </p:sp>
      <p:sp>
        <p:nvSpPr>
          <p:cNvPr id="143" name="Google Shape;143;p23"/>
          <p:cNvSpPr txBox="1"/>
          <p:nvPr/>
        </p:nvSpPr>
        <p:spPr>
          <a:xfrm>
            <a:off x="5165625" y="3538500"/>
            <a:ext cx="686100" cy="26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900">
                <a:latin typeface="Verdana"/>
                <a:ea typeface="Verdana"/>
                <a:cs typeface="Verdana"/>
                <a:sym typeface="Verdana"/>
              </a:rPr>
              <a:t>Diabetes</a:t>
            </a:r>
            <a:endParaRPr sz="900">
              <a:latin typeface="Verdana"/>
              <a:ea typeface="Verdana"/>
              <a:cs typeface="Verdana"/>
              <a:sym typeface="Verdana"/>
            </a:endParaRPr>
          </a:p>
        </p:txBody>
      </p:sp>
      <p:sp>
        <p:nvSpPr>
          <p:cNvPr id="144" name="Google Shape;144;p23"/>
          <p:cNvSpPr txBox="1"/>
          <p:nvPr/>
        </p:nvSpPr>
        <p:spPr>
          <a:xfrm>
            <a:off x="5851950" y="3579175"/>
            <a:ext cx="870600" cy="391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900">
                <a:latin typeface="Verdana"/>
                <a:ea typeface="Verdana"/>
                <a:cs typeface="Verdana"/>
                <a:sym typeface="Verdana"/>
              </a:rPr>
              <a:t>Problemas no coração</a:t>
            </a:r>
            <a:endParaRPr sz="900">
              <a:latin typeface="Verdana"/>
              <a:ea typeface="Verdana"/>
              <a:cs typeface="Verdana"/>
              <a:sym typeface="Verdana"/>
            </a:endParaRPr>
          </a:p>
        </p:txBody>
      </p:sp>
      <p:cxnSp>
        <p:nvCxnSpPr>
          <p:cNvPr id="145" name="Google Shape;145;p23"/>
          <p:cNvCxnSpPr/>
          <p:nvPr/>
        </p:nvCxnSpPr>
        <p:spPr>
          <a:xfrm>
            <a:off x="7297975" y="2896500"/>
            <a:ext cx="345300" cy="530100"/>
          </a:xfrm>
          <a:prstGeom prst="straightConnector1">
            <a:avLst/>
          </a:prstGeom>
          <a:noFill/>
          <a:ln w="9525" cap="flat" cmpd="sng">
            <a:solidFill>
              <a:schemeClr val="dk2"/>
            </a:solidFill>
            <a:prstDash val="solid"/>
            <a:round/>
            <a:headEnd type="none" w="med" len="med"/>
            <a:tailEnd type="triangle" w="med" len="med"/>
          </a:ln>
        </p:spPr>
      </p:cxnSp>
      <p:cxnSp>
        <p:nvCxnSpPr>
          <p:cNvPr id="146" name="Google Shape;146;p23"/>
          <p:cNvCxnSpPr/>
          <p:nvPr/>
        </p:nvCxnSpPr>
        <p:spPr>
          <a:xfrm>
            <a:off x="6888775" y="2874300"/>
            <a:ext cx="37200" cy="671700"/>
          </a:xfrm>
          <a:prstGeom prst="straightConnector1">
            <a:avLst/>
          </a:prstGeom>
          <a:noFill/>
          <a:ln w="9525" cap="flat" cmpd="sng">
            <a:solidFill>
              <a:schemeClr val="dk2"/>
            </a:solidFill>
            <a:prstDash val="solid"/>
            <a:round/>
            <a:headEnd type="none" w="med" len="med"/>
            <a:tailEnd type="triangle" w="med" len="med"/>
          </a:ln>
        </p:spPr>
      </p:cxnSp>
      <p:sp>
        <p:nvSpPr>
          <p:cNvPr id="147" name="Google Shape;147;p23"/>
          <p:cNvSpPr txBox="1"/>
          <p:nvPr/>
        </p:nvSpPr>
        <p:spPr>
          <a:xfrm>
            <a:off x="6670675" y="3579175"/>
            <a:ext cx="627300" cy="47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900">
                <a:latin typeface="Verdana"/>
                <a:ea typeface="Verdana"/>
                <a:cs typeface="Verdana"/>
                <a:sym typeface="Verdana"/>
              </a:rPr>
              <a:t>Pressão arterial</a:t>
            </a:r>
            <a:endParaRPr sz="900">
              <a:latin typeface="Verdana"/>
              <a:ea typeface="Verdana"/>
              <a:cs typeface="Verdana"/>
              <a:sym typeface="Verdana"/>
            </a:endParaRPr>
          </a:p>
        </p:txBody>
      </p:sp>
      <p:sp>
        <p:nvSpPr>
          <p:cNvPr id="148" name="Google Shape;148;p23"/>
          <p:cNvSpPr txBox="1"/>
          <p:nvPr/>
        </p:nvSpPr>
        <p:spPr>
          <a:xfrm>
            <a:off x="7534350" y="3501775"/>
            <a:ext cx="789600" cy="546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900">
                <a:latin typeface="Verdana"/>
                <a:ea typeface="Verdana"/>
                <a:cs typeface="Verdana"/>
                <a:sym typeface="Verdana"/>
              </a:rPr>
              <a:t>Certas formas de cancro</a:t>
            </a:r>
            <a:endParaRPr sz="900">
              <a:latin typeface="Verdana"/>
              <a:ea typeface="Verdana"/>
              <a:cs typeface="Verdana"/>
              <a:sym typeface="Verdana"/>
            </a:endParaRPr>
          </a:p>
        </p:txBody>
      </p:sp>
      <p:cxnSp>
        <p:nvCxnSpPr>
          <p:cNvPr id="149" name="Google Shape;149;p23"/>
          <p:cNvCxnSpPr/>
          <p:nvPr/>
        </p:nvCxnSpPr>
        <p:spPr>
          <a:xfrm rot="10800000" flipH="1">
            <a:off x="7874150" y="753350"/>
            <a:ext cx="211800" cy="117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pic>
        <p:nvPicPr>
          <p:cNvPr id="210" name="Google Shape;210;p28"/>
          <p:cNvPicPr preferRelativeResize="0"/>
          <p:nvPr/>
        </p:nvPicPr>
        <p:blipFill>
          <a:blip r:embed="rId3">
            <a:alphaModFix/>
          </a:blip>
          <a:stretch>
            <a:fillRect/>
          </a:stretch>
        </p:blipFill>
        <p:spPr>
          <a:xfrm>
            <a:off x="0" y="0"/>
            <a:ext cx="9144000" cy="5143500"/>
          </a:xfrm>
          <a:prstGeom prst="rect">
            <a:avLst/>
          </a:prstGeom>
          <a:noFill/>
          <a:ln>
            <a:noFill/>
          </a:ln>
        </p:spPr>
      </p:pic>
      <p:sp>
        <p:nvSpPr>
          <p:cNvPr id="211" name="Google Shape;211;p28"/>
          <p:cNvSpPr txBox="1"/>
          <p:nvPr/>
        </p:nvSpPr>
        <p:spPr>
          <a:xfrm>
            <a:off x="1169525" y="429600"/>
            <a:ext cx="7124400" cy="3735300"/>
          </a:xfrm>
          <a:prstGeom prst="rect">
            <a:avLst/>
          </a:prstGeom>
          <a:noFill/>
          <a:ln>
            <a:noFill/>
          </a:ln>
          <a:effectLst>
            <a:outerShdw blurRad="57150" dist="19050" dir="5400000" algn="bl" rotWithShape="0">
              <a:srgbClr val="000000">
                <a:alpha val="5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3000" b="1" dirty="0">
              <a:solidFill>
                <a:srgbClr val="FF0000"/>
              </a:solidFill>
            </a:endParaRPr>
          </a:p>
          <a:p>
            <a:pPr marL="0" lvl="0" indent="0" algn="l" rtl="0">
              <a:spcBef>
                <a:spcPts val="0"/>
              </a:spcBef>
              <a:spcAft>
                <a:spcPts val="0"/>
              </a:spcAft>
              <a:buNone/>
            </a:pPr>
            <a:r>
              <a:rPr lang="pt-BR" sz="3000" b="1" dirty="0">
                <a:solidFill>
                  <a:srgbClr val="FF0000"/>
                </a:solidFill>
              </a:rPr>
              <a:t>Agora é a sua vez! </a:t>
            </a:r>
            <a:r>
              <a:rPr lang="pt-BR" sz="3000" b="1" dirty="0">
                <a:solidFill>
                  <a:srgbClr val="FF0000"/>
                </a:solidFill>
                <a:hlinkClick r:id="rId4" action="ppaction://hlinkfile"/>
              </a:rPr>
              <a:t>Leiam o texto </a:t>
            </a:r>
            <a:r>
              <a:rPr lang="pt-BR" sz="3000" b="1" dirty="0">
                <a:solidFill>
                  <a:srgbClr val="FF0000"/>
                </a:solidFill>
              </a:rPr>
              <a:t>sobre informática  e coloque em prática a sua leitura de estudo!</a:t>
            </a:r>
            <a:endParaRPr sz="3000" b="1" dirty="0">
              <a:solidFill>
                <a:srgbClr val="FF0000"/>
              </a:solidFill>
            </a:endParaRPr>
          </a:p>
          <a:p>
            <a:pPr marL="0" lvl="0" indent="0" algn="l" rtl="0">
              <a:spcBef>
                <a:spcPts val="0"/>
              </a:spcBef>
              <a:spcAft>
                <a:spcPts val="0"/>
              </a:spcAft>
              <a:buNone/>
            </a:pPr>
            <a:endParaRPr sz="3000" b="1" dirty="0">
              <a:solidFill>
                <a:srgbClr val="FF0000"/>
              </a:solidFill>
            </a:endParaRPr>
          </a:p>
          <a:p>
            <a:pPr marL="0" lvl="0" indent="0" algn="l" rtl="0">
              <a:spcBef>
                <a:spcPts val="0"/>
              </a:spcBef>
              <a:spcAft>
                <a:spcPts val="0"/>
              </a:spcAft>
              <a:buNone/>
            </a:pPr>
            <a:endParaRPr sz="2400" b="1" dirty="0">
              <a:solidFill>
                <a:srgbClr val="FF0000"/>
              </a:solidFill>
            </a:endParaRPr>
          </a:p>
          <a:p>
            <a:pPr marL="0" lvl="0" indent="0" algn="l" rtl="0">
              <a:spcBef>
                <a:spcPts val="0"/>
              </a:spcBef>
              <a:spcAft>
                <a:spcPts val="0"/>
              </a:spcAft>
              <a:buNone/>
            </a:pPr>
            <a:endParaRPr sz="2400" dirty="0">
              <a:solidFill>
                <a:srgbClr val="FF0000"/>
              </a:solidFill>
            </a:endParaRPr>
          </a:p>
          <a:p>
            <a:pPr marL="0" lvl="0" indent="0" algn="l" rtl="0">
              <a:spcBef>
                <a:spcPts val="0"/>
              </a:spcBef>
              <a:spcAft>
                <a:spcPts val="0"/>
              </a:spcAft>
              <a:buNone/>
            </a:pPr>
            <a:r>
              <a:rPr lang="pt-BR" sz="3000" b="1" dirty="0">
                <a:solidFill>
                  <a:srgbClr val="FF0000"/>
                </a:solidFill>
              </a:rPr>
              <a:t>Bom trabalho!</a:t>
            </a:r>
            <a:endParaRPr sz="3000" b="1" dirty="0">
              <a:solidFill>
                <a:srgbClr val="FF0000"/>
              </a:solidFill>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tângulo 4"/>
          <p:cNvSpPr/>
          <p:nvPr/>
        </p:nvSpPr>
        <p:spPr>
          <a:xfrm>
            <a:off x="107880" y="107807"/>
            <a:ext cx="8840912" cy="5078313"/>
          </a:xfrm>
          <a:prstGeom prst="rect">
            <a:avLst/>
          </a:prstGeom>
        </p:spPr>
        <p:txBody>
          <a:bodyPr wrap="square">
            <a:spAutoFit/>
          </a:bodyPr>
          <a:lstStyle/>
          <a:p>
            <a:r>
              <a:rPr lang="pt-BR" sz="1200" dirty="0"/>
              <a:t>Conhecimentos Básicos em Informática</a:t>
            </a:r>
          </a:p>
          <a:p>
            <a:endParaRPr lang="pt-BR" sz="1200" dirty="0"/>
          </a:p>
          <a:p>
            <a:r>
              <a:rPr lang="pt-BR" sz="1200" dirty="0"/>
              <a:t>Informática é a ciência que estuda os meios de armazenamento, transmissão e processamento das informações, tendo como seu maior propulsor e </a:t>
            </a:r>
            <a:r>
              <a:rPr lang="pt-BR" sz="1200" dirty="0" err="1"/>
              <a:t>concretizador</a:t>
            </a:r>
            <a:r>
              <a:rPr lang="pt-BR" sz="1200" dirty="0"/>
              <a:t>, um equipamento eletrônico chamado computador.</a:t>
            </a:r>
          </a:p>
          <a:p>
            <a:r>
              <a:rPr lang="pt-BR" sz="1200" dirty="0"/>
              <a:t>Computador é o nome dado a um dispositivo eletrônico que armazena, processa (processar = calcular) e recupera informações, quase como um liquidificador (que armazena as frutas e legumes, processa-os e recupera, como resultado, o suco desejado).</a:t>
            </a:r>
          </a:p>
          <a:p>
            <a:r>
              <a:rPr lang="pt-BR" sz="1200" dirty="0"/>
              <a:t>A história dos computadores eletrônicos remonta do meio da segunda grande guerra, quando o exército americano construiu o ENIAC, um computador que ocupava cerca de um terço da área do Maracanã, e possuía 18.000 válvulas (apesar dos exageros, este “trambolho” tinha poder de cálculo equivalente à sua calculadora de bolso).</a:t>
            </a:r>
          </a:p>
          <a:p>
            <a:r>
              <a:rPr lang="pt-BR" sz="1200" dirty="0"/>
              <a:t>Naquela época, os principais componentes do computador ENIAC eram as válvulas (são pequenas “lâmpadas”) que tratavam a eletricidade de forma “inteligente” para que ela realizasse os procedimentos desejados.</a:t>
            </a:r>
          </a:p>
          <a:p>
            <a:r>
              <a:rPr lang="pt-BR" sz="1200" dirty="0"/>
              <a:t>Mais tarde, na década de 50, foi inventado o sucessor da válvula, o transistor, um pequeno componente semicondutor de silício, bem menor que a válvula, e muito mais versátil.</a:t>
            </a:r>
          </a:p>
          <a:p>
            <a:r>
              <a:rPr lang="pt-BR" sz="1200" dirty="0"/>
              <a:t>Com o passar dos anos, os transistores foram sendo miniaturizados a tal ponto que, começaram a ser impressos diversos deles em pastilhas únicas, para ocupar menos espaço. Essas pastilhas semicondutoras são chamadas de chips, ou circuitos integrados.</a:t>
            </a:r>
          </a:p>
          <a:p>
            <a:r>
              <a:rPr lang="pt-BR" sz="1200" dirty="0"/>
              <a:t>Hoje em dia, existem chips que equivalem a milhões de transistores, são circuitos integrados muito densos, um “mapa” de um deles é mais complicado que uma foto aérea da cidade de São Paulo (e olha que São Paulo é a maior cidade da América Latina!).</a:t>
            </a:r>
          </a:p>
          <a:p>
            <a:r>
              <a:rPr lang="pt-BR" sz="1200" dirty="0"/>
              <a:t>Verifique na imagem abaixo uma comparação entre os transistores e os chips.</a:t>
            </a:r>
          </a:p>
          <a:p>
            <a:r>
              <a:rPr lang="pt-BR" sz="1200" dirty="0"/>
              <a:t> </a:t>
            </a:r>
          </a:p>
          <a:p>
            <a:r>
              <a:rPr lang="pt-BR" sz="1200" dirty="0"/>
              <a:t>Atualmente, todos os equipamentos eletrônicos, inclusive os computadores, são formados por inúmeros chips, cada um com uma função definida, esses chips são soldados (colados com solda) em uma estrutura de plástico com alguns caminhos condutores, essas estruturas são denominadas placas de circuitos, ou somente placas</a:t>
            </a:r>
            <a:r>
              <a:rPr lang="pt-BR" sz="1200" dirty="0" smtClean="0"/>
              <a:t>.</a:t>
            </a:r>
          </a:p>
          <a:p>
            <a:pPr algn="r"/>
            <a:endParaRPr lang="pt-BR" sz="1200" i="1" dirty="0"/>
          </a:p>
          <a:p>
            <a:pPr algn="r"/>
            <a:r>
              <a:rPr lang="pt-BR" sz="1200" i="1" dirty="0"/>
              <a:t>https://www.algosobre.com.br/informatica/conhecimentos-basicos-em-informatica.html</a:t>
            </a:r>
          </a:p>
          <a:p>
            <a:endParaRPr lang="pt-BR" sz="1200" dirty="0"/>
          </a:p>
        </p:txBody>
      </p:sp>
    </p:spTree>
    <p:extLst>
      <p:ext uri="{BB962C8B-B14F-4D97-AF65-F5344CB8AC3E}">
        <p14:creationId xmlns:p14="http://schemas.microsoft.com/office/powerpoint/2010/main" val="343371225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p:cNvSpPr/>
          <p:nvPr/>
        </p:nvSpPr>
        <p:spPr>
          <a:xfrm>
            <a:off x="837344" y="304614"/>
            <a:ext cx="7494998" cy="4371966"/>
          </a:xfrm>
          <a:prstGeom prst="rect">
            <a:avLst/>
          </a:prstGeom>
        </p:spPr>
        <p:txBody>
          <a:bodyPr wrap="square">
            <a:spAutoFit/>
          </a:bodyPr>
          <a:lstStyle/>
          <a:p>
            <a:pPr>
              <a:lnSpc>
                <a:spcPct val="115000"/>
              </a:lnSpc>
            </a:pPr>
            <a:r>
              <a:rPr lang="pt-BR" sz="1800" b="1" dirty="0">
                <a:latin typeface="Arial" panose="020B0604020202020204" pitchFamily="34" charset="0"/>
                <a:ea typeface="Arial" panose="020B0604020202020204" pitchFamily="34" charset="0"/>
              </a:rPr>
              <a:t> </a:t>
            </a:r>
            <a:endParaRPr lang="pt-BR" sz="1600" dirty="0">
              <a:latin typeface="Arial" panose="020B0604020202020204" pitchFamily="34" charset="0"/>
              <a:ea typeface="Arial" panose="020B0604020202020204" pitchFamily="34" charset="0"/>
            </a:endParaRPr>
          </a:p>
          <a:p>
            <a:pPr>
              <a:lnSpc>
                <a:spcPct val="115000"/>
              </a:lnSpc>
            </a:pPr>
            <a:r>
              <a:rPr lang="pt-BR" sz="1800" b="1" dirty="0">
                <a:latin typeface="Arial" panose="020B0604020202020204" pitchFamily="34" charset="0"/>
                <a:ea typeface="Arial" panose="020B0604020202020204" pitchFamily="34" charset="0"/>
                <a:hlinkClick r:id="rId2" action="ppaction://hlinkfile"/>
              </a:rPr>
              <a:t>Responda as perguntas</a:t>
            </a:r>
            <a:r>
              <a:rPr lang="pt-BR" sz="1800" b="1" dirty="0">
                <a:latin typeface="Arial" panose="020B0604020202020204" pitchFamily="34" charset="0"/>
                <a:ea typeface="Arial" panose="020B0604020202020204" pitchFamily="34" charset="0"/>
              </a:rPr>
              <a:t>:</a:t>
            </a:r>
            <a:endParaRPr lang="pt-BR" sz="1600" dirty="0">
              <a:latin typeface="Arial" panose="020B0604020202020204" pitchFamily="34" charset="0"/>
              <a:ea typeface="Arial" panose="020B0604020202020204" pitchFamily="34" charset="0"/>
            </a:endParaRPr>
          </a:p>
          <a:p>
            <a:pPr>
              <a:lnSpc>
                <a:spcPct val="115000"/>
              </a:lnSpc>
            </a:pPr>
            <a:r>
              <a:rPr lang="pt-BR" sz="1800" dirty="0">
                <a:latin typeface="Arial" panose="020B0604020202020204" pitchFamily="34" charset="0"/>
                <a:ea typeface="Arial" panose="020B0604020202020204" pitchFamily="34" charset="0"/>
              </a:rPr>
              <a:t>  </a:t>
            </a:r>
            <a:endParaRPr lang="pt-BR" sz="1600" dirty="0">
              <a:latin typeface="Arial" panose="020B0604020202020204" pitchFamily="34" charset="0"/>
              <a:ea typeface="Arial" panose="020B0604020202020204" pitchFamily="34" charset="0"/>
            </a:endParaRPr>
          </a:p>
          <a:p>
            <a:pPr marL="342900" lvl="0" indent="-342900">
              <a:lnSpc>
                <a:spcPct val="150000"/>
              </a:lnSpc>
              <a:buFont typeface="+mj-lt"/>
              <a:buAutoNum type="arabicPeriod"/>
            </a:pPr>
            <a:r>
              <a:rPr lang="pt-BR" sz="1800" dirty="0"/>
              <a:t>Qual é o assunto principal do texto?</a:t>
            </a:r>
          </a:p>
          <a:p>
            <a:pPr marL="342900" lvl="0" indent="-342900">
              <a:lnSpc>
                <a:spcPct val="150000"/>
              </a:lnSpc>
              <a:buFont typeface="+mj-lt"/>
              <a:buAutoNum type="arabicPeriod"/>
            </a:pPr>
            <a:r>
              <a:rPr lang="pt-BR" sz="1800" dirty="0"/>
              <a:t>Quantos parágrafos têm o texto?</a:t>
            </a:r>
          </a:p>
          <a:p>
            <a:pPr marL="342900" lvl="0" indent="-342900">
              <a:lnSpc>
                <a:spcPct val="150000"/>
              </a:lnSpc>
              <a:buFont typeface="+mj-lt"/>
              <a:buAutoNum type="arabicPeriod"/>
            </a:pPr>
            <a:r>
              <a:rPr lang="pt-BR" sz="1800" dirty="0"/>
              <a:t>Qual é a fonte do texto?</a:t>
            </a:r>
          </a:p>
          <a:p>
            <a:pPr marL="342900" lvl="0" indent="-342900">
              <a:lnSpc>
                <a:spcPct val="150000"/>
              </a:lnSpc>
              <a:buFont typeface="+mj-lt"/>
              <a:buAutoNum type="arabicPeriod"/>
            </a:pPr>
            <a:r>
              <a:rPr lang="pt-BR" sz="1800" dirty="0"/>
              <a:t>O que é a informática?</a:t>
            </a:r>
          </a:p>
          <a:p>
            <a:pPr marL="342900" lvl="0" indent="-342900">
              <a:lnSpc>
                <a:spcPct val="150000"/>
              </a:lnSpc>
              <a:buFont typeface="+mj-lt"/>
              <a:buAutoNum type="arabicPeriod"/>
            </a:pPr>
            <a:r>
              <a:rPr lang="pt-BR" sz="1800" dirty="0"/>
              <a:t>Quando se deu a história dos computadores?</a:t>
            </a:r>
          </a:p>
          <a:p>
            <a:pPr marL="342900" lvl="0" indent="-342900">
              <a:lnSpc>
                <a:spcPct val="150000"/>
              </a:lnSpc>
              <a:buFont typeface="+mj-lt"/>
              <a:buAutoNum type="arabicPeriod"/>
            </a:pPr>
            <a:r>
              <a:rPr lang="pt-BR" sz="1800" dirty="0"/>
              <a:t>Como eram os computadores do passado. Sintetize a sua resposta.</a:t>
            </a:r>
          </a:p>
          <a:p>
            <a:pPr marL="342900" lvl="0" indent="-342900">
              <a:lnSpc>
                <a:spcPct val="150000"/>
              </a:lnSpc>
              <a:buFont typeface="+mj-lt"/>
              <a:buAutoNum type="arabicPeriod"/>
            </a:pPr>
            <a:r>
              <a:rPr lang="pt-BR" sz="1800" dirty="0"/>
              <a:t>Como são os computadores de hoje?</a:t>
            </a:r>
          </a:p>
          <a:p>
            <a:pPr marL="342900" lvl="0" indent="-342900">
              <a:lnSpc>
                <a:spcPct val="150000"/>
              </a:lnSpc>
              <a:buFont typeface="+mj-lt"/>
              <a:buAutoNum type="arabicPeriod"/>
            </a:pPr>
            <a:r>
              <a:rPr lang="pt-BR" sz="1800" dirty="0"/>
              <a:t>E você, qual é a sua familiaridade com a informática?</a:t>
            </a:r>
          </a:p>
        </p:txBody>
      </p:sp>
    </p:spTree>
    <p:extLst>
      <p:ext uri="{BB962C8B-B14F-4D97-AF65-F5344CB8AC3E}">
        <p14:creationId xmlns:p14="http://schemas.microsoft.com/office/powerpoint/2010/main" val="30512811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p:cNvSpPr/>
          <p:nvPr/>
        </p:nvSpPr>
        <p:spPr>
          <a:xfrm>
            <a:off x="120942" y="315095"/>
            <a:ext cx="2513830" cy="584775"/>
          </a:xfrm>
          <a:prstGeom prst="rect">
            <a:avLst/>
          </a:prstGeom>
        </p:spPr>
        <p:txBody>
          <a:bodyPr wrap="none">
            <a:spAutoFit/>
          </a:bodyPr>
          <a:lstStyle/>
          <a:p>
            <a:r>
              <a:rPr lang="pt-BR" sz="3200" b="1" dirty="0" smtClean="0">
                <a:latin typeface="Bradley Hand ITC" panose="03070402050302030203" pitchFamily="66" charset="0"/>
              </a:rPr>
              <a:t>Competências</a:t>
            </a:r>
            <a:endParaRPr lang="pt-BR" sz="3200" b="1" dirty="0">
              <a:latin typeface="Bradley Hand ITC" panose="03070402050302030203" pitchFamily="66" charset="0"/>
            </a:endParaRPr>
          </a:p>
        </p:txBody>
      </p:sp>
      <p:sp>
        <p:nvSpPr>
          <p:cNvPr id="3" name="Retângulo 2"/>
          <p:cNvSpPr/>
          <p:nvPr/>
        </p:nvSpPr>
        <p:spPr>
          <a:xfrm>
            <a:off x="332480" y="1164415"/>
            <a:ext cx="6553397" cy="400110"/>
          </a:xfrm>
          <a:prstGeom prst="rect">
            <a:avLst/>
          </a:prstGeom>
        </p:spPr>
        <p:txBody>
          <a:bodyPr wrap="none">
            <a:spAutoFit/>
          </a:bodyPr>
          <a:lstStyle/>
          <a:p>
            <a:pPr marL="285750" indent="-285750">
              <a:buFont typeface="Arial" panose="020B0604020202020204" pitchFamily="34" charset="0"/>
              <a:buChar char="•"/>
            </a:pPr>
            <a:r>
              <a:rPr lang="pt-BR" sz="2000" dirty="0">
                <a:latin typeface="Arial" panose="020B0604020202020204" pitchFamily="34" charset="0"/>
              </a:rPr>
              <a:t>Comunicar-se corretamente com clientes e parceiros.</a:t>
            </a:r>
            <a:endParaRPr lang="pt-BR" sz="2000" dirty="0"/>
          </a:p>
        </p:txBody>
      </p:sp>
    </p:spTree>
    <p:extLst>
      <p:ext uri="{BB962C8B-B14F-4D97-AF65-F5344CB8AC3E}">
        <p14:creationId xmlns:p14="http://schemas.microsoft.com/office/powerpoint/2010/main" val="381784746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Resultado de imagem para interpretaÃ§Ã£o e compreensÃ£o de texto"/>
          <p:cNvPicPr>
            <a:picLocks noChangeAspect="1" noChangeArrowheads="1"/>
          </p:cNvPicPr>
          <p:nvPr/>
        </p:nvPicPr>
        <p:blipFill rotWithShape="1">
          <a:blip r:embed="rId2">
            <a:extLst>
              <a:ext uri="{28A0092B-C50C-407E-A947-70E740481C1C}">
                <a14:useLocalDpi xmlns:a14="http://schemas.microsoft.com/office/drawing/2010/main" val="0"/>
              </a:ext>
            </a:extLst>
          </a:blip>
          <a:srcRect l="2768" t="4902" r="2794" b="9504"/>
          <a:stretch/>
        </p:blipFill>
        <p:spPr bwMode="auto">
          <a:xfrm>
            <a:off x="1089061" y="226030"/>
            <a:ext cx="6780943" cy="4614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7024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http://jottaclub.com/wp-content/uploads/2015/04/Imagem22-720x340.png"/>
          <p:cNvPicPr>
            <a:picLocks noChangeAspect="1" noChangeArrowheads="1"/>
          </p:cNvPicPr>
          <p:nvPr/>
        </p:nvPicPr>
        <p:blipFill rotWithShape="1">
          <a:blip r:embed="rId2">
            <a:extLst>
              <a:ext uri="{28A0092B-C50C-407E-A947-70E740481C1C}">
                <a14:useLocalDpi xmlns:a14="http://schemas.microsoft.com/office/drawing/2010/main" val="0"/>
              </a:ext>
            </a:extLst>
          </a:blip>
          <a:srcRect t="30139" b="20688"/>
          <a:stretch/>
        </p:blipFill>
        <p:spPr bwMode="auto">
          <a:xfrm>
            <a:off x="1275458" y="544531"/>
            <a:ext cx="6858000" cy="1592496"/>
          </a:xfrm>
          <a:prstGeom prst="rect">
            <a:avLst/>
          </a:prstGeom>
          <a:noFill/>
          <a:extLst>
            <a:ext uri="{909E8E84-426E-40DD-AFC4-6F175D3DCCD1}">
              <a14:hiddenFill xmlns:a14="http://schemas.microsoft.com/office/drawing/2010/main">
                <a:solidFill>
                  <a:srgbClr val="FFFFFF"/>
                </a:solidFill>
              </a14:hiddenFill>
            </a:ext>
          </a:extLst>
        </p:spPr>
      </p:pic>
      <p:sp>
        <p:nvSpPr>
          <p:cNvPr id="3" name="Retângulo 2"/>
          <p:cNvSpPr/>
          <p:nvPr/>
        </p:nvSpPr>
        <p:spPr>
          <a:xfrm>
            <a:off x="690969" y="2296806"/>
            <a:ext cx="3828554" cy="830997"/>
          </a:xfrm>
          <a:prstGeom prst="rect">
            <a:avLst/>
          </a:prstGeom>
        </p:spPr>
        <p:txBody>
          <a:bodyPr wrap="square">
            <a:spAutoFit/>
          </a:bodyPr>
          <a:lstStyle/>
          <a:p>
            <a:pPr algn="ctr"/>
            <a:r>
              <a:rPr lang="pt-BR" sz="2400" dirty="0" smtClean="0"/>
              <a:t>Elementos de </a:t>
            </a:r>
            <a:r>
              <a:rPr lang="pt-BR" sz="2400" b="1" i="1" dirty="0" smtClean="0">
                <a:solidFill>
                  <a:srgbClr val="FF0000"/>
                </a:solidFill>
              </a:rPr>
              <a:t>ligação</a:t>
            </a:r>
            <a:r>
              <a:rPr lang="pt-BR" sz="2000" dirty="0" smtClean="0"/>
              <a:t> </a:t>
            </a:r>
            <a:r>
              <a:rPr lang="pt-BR" sz="2400" dirty="0" smtClean="0"/>
              <a:t>da superfície Textual</a:t>
            </a:r>
            <a:endParaRPr lang="pt-BR" sz="2400" dirty="0"/>
          </a:p>
        </p:txBody>
      </p:sp>
      <p:sp>
        <p:nvSpPr>
          <p:cNvPr id="4" name="Retângulo 3"/>
          <p:cNvSpPr/>
          <p:nvPr/>
        </p:nvSpPr>
        <p:spPr>
          <a:xfrm>
            <a:off x="5393934" y="2376765"/>
            <a:ext cx="2948682" cy="830997"/>
          </a:xfrm>
          <a:prstGeom prst="rect">
            <a:avLst/>
          </a:prstGeom>
        </p:spPr>
        <p:txBody>
          <a:bodyPr wrap="square">
            <a:spAutoFit/>
          </a:bodyPr>
          <a:lstStyle/>
          <a:p>
            <a:pPr algn="ctr"/>
            <a:r>
              <a:rPr lang="pt-BR" sz="2400" dirty="0" smtClean="0"/>
              <a:t>Continuidade </a:t>
            </a:r>
            <a:r>
              <a:rPr lang="pt-BR" sz="2400" b="1" i="1" dirty="0" smtClean="0">
                <a:solidFill>
                  <a:srgbClr val="FF0000"/>
                </a:solidFill>
              </a:rPr>
              <a:t>sentido </a:t>
            </a:r>
            <a:r>
              <a:rPr lang="pt-BR" sz="2400" dirty="0" smtClean="0"/>
              <a:t>do texto</a:t>
            </a:r>
            <a:endParaRPr lang="pt-BR" sz="2400" dirty="0"/>
          </a:p>
        </p:txBody>
      </p:sp>
    </p:spTree>
    <p:extLst>
      <p:ext uri="{BB962C8B-B14F-4D97-AF65-F5344CB8AC3E}">
        <p14:creationId xmlns:p14="http://schemas.microsoft.com/office/powerpoint/2010/main" val="14156172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Imagem relacionad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47376" y="183516"/>
            <a:ext cx="6337693" cy="47532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58719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m 1"/>
          <p:cNvPicPr>
            <a:picLocks noChangeAspect="1"/>
          </p:cNvPicPr>
          <p:nvPr/>
        </p:nvPicPr>
        <p:blipFill>
          <a:blip r:embed="rId2"/>
          <a:stretch>
            <a:fillRect/>
          </a:stretch>
        </p:blipFill>
        <p:spPr>
          <a:xfrm>
            <a:off x="1533525" y="290512"/>
            <a:ext cx="6076950" cy="4562475"/>
          </a:xfrm>
          <a:prstGeom prst="rect">
            <a:avLst/>
          </a:prstGeom>
        </p:spPr>
      </p:pic>
    </p:spTree>
    <p:extLst>
      <p:ext uri="{BB962C8B-B14F-4D97-AF65-F5344CB8AC3E}">
        <p14:creationId xmlns:p14="http://schemas.microsoft.com/office/powerpoint/2010/main" val="34168336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Resultado de imagem para interpretaÃ§Ã£o Ã© diferente de compreensÃ£o de text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84296" y="0"/>
            <a:ext cx="3041151" cy="2054831"/>
          </a:xfrm>
          <a:prstGeom prst="rect">
            <a:avLst/>
          </a:prstGeom>
          <a:noFill/>
          <a:extLst>
            <a:ext uri="{909E8E84-426E-40DD-AFC4-6F175D3DCCD1}">
              <a14:hiddenFill xmlns:a14="http://schemas.microsoft.com/office/drawing/2010/main">
                <a:solidFill>
                  <a:srgbClr val="FFFFFF"/>
                </a:solidFill>
              </a14:hiddenFill>
            </a:ext>
          </a:extLst>
        </p:spPr>
      </p:pic>
      <p:sp>
        <p:nvSpPr>
          <p:cNvPr id="2" name="CaixaDeTexto 1"/>
          <p:cNvSpPr txBox="1"/>
          <p:nvPr/>
        </p:nvSpPr>
        <p:spPr>
          <a:xfrm>
            <a:off x="851292" y="2401297"/>
            <a:ext cx="7378307" cy="2308324"/>
          </a:xfrm>
          <a:prstGeom prst="rect">
            <a:avLst/>
          </a:prstGeom>
          <a:noFill/>
        </p:spPr>
        <p:txBody>
          <a:bodyPr wrap="square" rtlCol="0">
            <a:spAutoFit/>
          </a:bodyPr>
          <a:lstStyle/>
          <a:p>
            <a:pPr algn="just"/>
            <a:r>
              <a:rPr lang="pt-BR" sz="1800" b="1" dirty="0" smtClean="0"/>
              <a:t>Compreensão </a:t>
            </a:r>
            <a:r>
              <a:rPr lang="pt-BR" sz="1800" dirty="0" smtClean="0"/>
              <a:t>é quando  eu  leio um  texto e a partir das informações que estão no próprio  texto eu tenho a compreensão.</a:t>
            </a:r>
          </a:p>
          <a:p>
            <a:pPr algn="just"/>
            <a:endParaRPr lang="pt-BR" sz="1800" dirty="0"/>
          </a:p>
          <a:p>
            <a:pPr algn="just"/>
            <a:endParaRPr lang="pt-BR" sz="1800" dirty="0"/>
          </a:p>
          <a:p>
            <a:pPr algn="just"/>
            <a:r>
              <a:rPr lang="pt-BR" sz="1800" b="1" dirty="0" smtClean="0"/>
              <a:t>Interpretação</a:t>
            </a:r>
            <a:r>
              <a:rPr lang="pt-BR" sz="1800" dirty="0" smtClean="0"/>
              <a:t> é aquilo que eu faço a partir do texto. Eu extrapolo as informações , eu deduzo , eu posso inferir  novas informações . </a:t>
            </a:r>
          </a:p>
          <a:p>
            <a:pPr algn="just"/>
            <a:endParaRPr lang="pt-BR" sz="1800" dirty="0"/>
          </a:p>
          <a:p>
            <a:pPr algn="just"/>
            <a:endParaRPr lang="pt-BR" sz="1800" dirty="0"/>
          </a:p>
        </p:txBody>
      </p:sp>
    </p:spTree>
    <p:extLst>
      <p:ext uri="{BB962C8B-B14F-4D97-AF65-F5344CB8AC3E}">
        <p14:creationId xmlns:p14="http://schemas.microsoft.com/office/powerpoint/2010/main" val="37440024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m 1"/>
          <p:cNvPicPr>
            <a:picLocks noChangeAspect="1"/>
          </p:cNvPicPr>
          <p:nvPr/>
        </p:nvPicPr>
        <p:blipFill rotWithShape="1">
          <a:blip r:embed="rId2"/>
          <a:srcRect l="3114" t="29113" r="51289" b="15793"/>
          <a:stretch/>
        </p:blipFill>
        <p:spPr>
          <a:xfrm>
            <a:off x="984646" y="122453"/>
            <a:ext cx="7139776" cy="4850238"/>
          </a:xfrm>
          <a:prstGeom prst="rect">
            <a:avLst/>
          </a:prstGeom>
        </p:spPr>
      </p:pic>
    </p:spTree>
    <p:extLst>
      <p:ext uri="{BB962C8B-B14F-4D97-AF65-F5344CB8AC3E}">
        <p14:creationId xmlns:p14="http://schemas.microsoft.com/office/powerpoint/2010/main" val="35014438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m 1"/>
          <p:cNvPicPr>
            <a:picLocks noChangeAspect="1"/>
          </p:cNvPicPr>
          <p:nvPr/>
        </p:nvPicPr>
        <p:blipFill rotWithShape="1">
          <a:blip r:embed="rId2"/>
          <a:srcRect l="61008" t="20378" r="7384" b="46726"/>
          <a:stretch/>
        </p:blipFill>
        <p:spPr>
          <a:xfrm>
            <a:off x="883578" y="3008224"/>
            <a:ext cx="3015928" cy="1764739"/>
          </a:xfrm>
          <a:prstGeom prst="rect">
            <a:avLst/>
          </a:prstGeom>
        </p:spPr>
      </p:pic>
      <p:sp>
        <p:nvSpPr>
          <p:cNvPr id="3" name="CaixaDeTexto 2"/>
          <p:cNvSpPr txBox="1"/>
          <p:nvPr/>
        </p:nvSpPr>
        <p:spPr>
          <a:xfrm>
            <a:off x="210263" y="226031"/>
            <a:ext cx="8575069" cy="2923877"/>
          </a:xfrm>
          <a:prstGeom prst="rect">
            <a:avLst/>
          </a:prstGeom>
          <a:noFill/>
        </p:spPr>
        <p:txBody>
          <a:bodyPr wrap="square" rtlCol="0">
            <a:spAutoFit/>
          </a:bodyPr>
          <a:lstStyle/>
          <a:p>
            <a:pPr algn="just"/>
            <a:r>
              <a:rPr lang="pt-BR" sz="1800" b="1" dirty="0" smtClean="0"/>
              <a:t>Exemplo:</a:t>
            </a:r>
          </a:p>
          <a:p>
            <a:pPr algn="just"/>
            <a:endParaRPr lang="pt-BR" sz="1800" b="1" dirty="0" smtClean="0"/>
          </a:p>
          <a:p>
            <a:pPr algn="just"/>
            <a:r>
              <a:rPr lang="pt-BR" sz="1600" i="1" dirty="0"/>
              <a:t>A palavra carnaval vem do latim </a:t>
            </a:r>
            <a:r>
              <a:rPr lang="pt-BR" sz="1600" i="1" dirty="0" err="1"/>
              <a:t>carnem</a:t>
            </a:r>
            <a:r>
              <a:rPr lang="pt-BR" sz="1600" i="1" dirty="0"/>
              <a:t> </a:t>
            </a:r>
            <a:r>
              <a:rPr lang="pt-BR" sz="1600" i="1" dirty="0" err="1"/>
              <a:t>levare</a:t>
            </a:r>
            <a:r>
              <a:rPr lang="pt-BR" sz="1600" i="1" dirty="0"/>
              <a:t>, que significa “abster-se, afastar-se da carne”</a:t>
            </a:r>
          </a:p>
          <a:p>
            <a:pPr algn="just"/>
            <a:r>
              <a:rPr lang="pt-BR" sz="1600" i="1" dirty="0"/>
              <a:t>Onde se fazia um festa para comemorar e marcar o inicio da quaresma onde a pessoa deveria ficar 40 dias sem comer carne. </a:t>
            </a:r>
          </a:p>
          <a:p>
            <a:pPr algn="just"/>
            <a:r>
              <a:rPr lang="pt-BR" sz="1600" i="1" dirty="0"/>
              <a:t>Isso é a </a:t>
            </a:r>
            <a:r>
              <a:rPr lang="pt-BR" sz="1600" b="1" i="1" dirty="0">
                <a:solidFill>
                  <a:srgbClr val="FF0000"/>
                </a:solidFill>
              </a:rPr>
              <a:t>compreensão </a:t>
            </a:r>
            <a:r>
              <a:rPr lang="pt-BR" sz="1600" i="1" dirty="0"/>
              <a:t>da palavra carnaval.” O adeus a carne”</a:t>
            </a:r>
          </a:p>
          <a:p>
            <a:pPr algn="just"/>
            <a:endParaRPr lang="pt-BR" sz="1600" i="1" dirty="0"/>
          </a:p>
          <a:p>
            <a:pPr algn="just"/>
            <a:r>
              <a:rPr lang="pt-BR" sz="1600" i="1" dirty="0"/>
              <a:t>Já no Brasil a i</a:t>
            </a:r>
            <a:r>
              <a:rPr lang="pt-BR" sz="1600" b="1" i="1" dirty="0">
                <a:solidFill>
                  <a:srgbClr val="FF0000"/>
                </a:solidFill>
              </a:rPr>
              <a:t>nterpretação </a:t>
            </a:r>
            <a:r>
              <a:rPr lang="pt-BR" sz="1600" i="1" dirty="0"/>
              <a:t>da palavra carnaval se dá para a festa da carne. Abrangendo os sentidos </a:t>
            </a:r>
            <a:r>
              <a:rPr lang="pt-BR" sz="1600" i="1" dirty="0">
                <a:hlinkClick r:id="rId3" action="ppaction://hlinksldjump"/>
              </a:rPr>
              <a:t>figurado e literal </a:t>
            </a:r>
            <a:r>
              <a:rPr lang="pt-BR" sz="1600" i="1" dirty="0"/>
              <a:t>da palavra.</a:t>
            </a:r>
          </a:p>
          <a:p>
            <a:pPr algn="just"/>
            <a:endParaRPr lang="pt-BR" sz="1800" dirty="0"/>
          </a:p>
          <a:p>
            <a:pPr algn="just"/>
            <a:endParaRPr lang="pt-BR" sz="1800" dirty="0"/>
          </a:p>
        </p:txBody>
      </p:sp>
      <p:pic>
        <p:nvPicPr>
          <p:cNvPr id="11266" name="Picture 2" descr="Resultado de imagem para Carnava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09103" y="3008224"/>
            <a:ext cx="2619375" cy="1752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48601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gradFill>
          <a:gsLst>
            <a:gs pos="0">
              <a:schemeClr val="accent6">
                <a:lumMod val="60000"/>
                <a:lumOff val="40000"/>
              </a:schemeClr>
            </a:gs>
            <a:gs pos="74000">
              <a:schemeClr val="accent6">
                <a:lumMod val="60000"/>
                <a:lumOff val="40000"/>
              </a:schemeClr>
            </a:gs>
            <a:gs pos="83000">
              <a:schemeClr val="accent6">
                <a:lumMod val="60000"/>
                <a:lumOff val="40000"/>
              </a:schemeClr>
            </a:gs>
            <a:gs pos="100000">
              <a:schemeClr val="accent6">
                <a:lumMod val="40000"/>
                <a:lumOff val="60000"/>
              </a:schemeClr>
            </a:gs>
          </a:gsLst>
          <a:lin ang="5400000" scaled="1"/>
        </a:gradFill>
        <a:effectLst/>
      </p:bgPr>
    </p:bg>
    <p:spTree>
      <p:nvGrpSpPr>
        <p:cNvPr id="1" name=""/>
        <p:cNvGrpSpPr/>
        <p:nvPr/>
      </p:nvGrpSpPr>
      <p:grpSpPr>
        <a:xfrm>
          <a:off x="0" y="0"/>
          <a:ext cx="0" cy="0"/>
          <a:chOff x="0" y="0"/>
          <a:chExt cx="0" cy="0"/>
        </a:xfrm>
      </p:grpSpPr>
      <p:sp>
        <p:nvSpPr>
          <p:cNvPr id="2" name="Retângulo 1"/>
          <p:cNvSpPr/>
          <p:nvPr/>
        </p:nvSpPr>
        <p:spPr>
          <a:xfrm>
            <a:off x="645718" y="260700"/>
            <a:ext cx="8179305" cy="4154984"/>
          </a:xfrm>
          <a:prstGeom prst="rect">
            <a:avLst/>
          </a:prstGeom>
        </p:spPr>
        <p:txBody>
          <a:bodyPr wrap="square">
            <a:spAutoFit/>
          </a:bodyPr>
          <a:lstStyle/>
          <a:p>
            <a:r>
              <a:rPr lang="pt-BR" sz="2400" dirty="0">
                <a:latin typeface="Calibri" panose="020F0502020204030204" pitchFamily="34" charset="0"/>
                <a:cs typeface="Calibri" panose="020F0502020204030204" pitchFamily="34" charset="0"/>
              </a:rPr>
              <a:t>Sentido literal é aquele que pode ser tomado como o sentido “básico, usual” da palavra ou expressão, esse pode ser compreendido sem ajuda do contexto.</a:t>
            </a:r>
            <a:br>
              <a:rPr lang="pt-BR" sz="2400" dirty="0">
                <a:latin typeface="Calibri" panose="020F0502020204030204" pitchFamily="34" charset="0"/>
                <a:cs typeface="Calibri" panose="020F0502020204030204" pitchFamily="34" charset="0"/>
              </a:rPr>
            </a:br>
            <a:r>
              <a:rPr lang="pt-BR" sz="2400" dirty="0">
                <a:latin typeface="Calibri" panose="020F0502020204030204" pitchFamily="34" charset="0"/>
                <a:cs typeface="Calibri" panose="020F0502020204030204" pitchFamily="34" charset="0"/>
              </a:rPr>
              <a:t>Quando uma palavra ou enunciado se apresenta em seu sentido usual, adquire valor denotativo.</a:t>
            </a:r>
            <a:br>
              <a:rPr lang="pt-BR" sz="2400" dirty="0">
                <a:latin typeface="Calibri" panose="020F0502020204030204" pitchFamily="34" charset="0"/>
                <a:cs typeface="Calibri" panose="020F0502020204030204" pitchFamily="34" charset="0"/>
              </a:rPr>
            </a:br>
            <a:r>
              <a:rPr lang="pt-BR" sz="2400" dirty="0">
                <a:latin typeface="Calibri" panose="020F0502020204030204" pitchFamily="34" charset="0"/>
                <a:cs typeface="Calibri" panose="020F0502020204030204" pitchFamily="34" charset="0"/>
              </a:rPr>
              <a:t/>
            </a:r>
            <a:br>
              <a:rPr lang="pt-BR" sz="2400" dirty="0">
                <a:latin typeface="Calibri" panose="020F0502020204030204" pitchFamily="34" charset="0"/>
                <a:cs typeface="Calibri" panose="020F0502020204030204" pitchFamily="34" charset="0"/>
              </a:rPr>
            </a:br>
            <a:r>
              <a:rPr lang="pt-BR" sz="2400" dirty="0">
                <a:latin typeface="Calibri" panose="020F0502020204030204" pitchFamily="34" charset="0"/>
                <a:cs typeface="Calibri" panose="020F0502020204030204" pitchFamily="34" charset="0"/>
              </a:rPr>
              <a:t>Sentido figurado é o que as palavras ou expressões adquirem em </a:t>
            </a:r>
            <a:r>
              <a:rPr lang="pt-BR" sz="2400" i="1" dirty="0">
                <a:latin typeface="Calibri" panose="020F0502020204030204" pitchFamily="34" charset="0"/>
                <a:cs typeface="Calibri" panose="020F0502020204030204" pitchFamily="34" charset="0"/>
              </a:rPr>
              <a:t>situações particulares de uso. </a:t>
            </a:r>
            <a:r>
              <a:rPr lang="pt-BR" sz="2400" dirty="0">
                <a:latin typeface="Calibri" panose="020F0502020204030204" pitchFamily="34" charset="0"/>
                <a:cs typeface="Calibri" panose="020F0502020204030204" pitchFamily="34" charset="0"/>
              </a:rPr>
              <a:t>A palavra tem valor conotativo quando seu significado é ampliado ou alterado no contexto em que é empregada, sugerindo </a:t>
            </a:r>
            <a:r>
              <a:rPr lang="pt-BR" sz="2400" dirty="0" err="1">
                <a:latin typeface="Calibri" panose="020F0502020204030204" pitchFamily="34" charset="0"/>
                <a:cs typeface="Calibri" panose="020F0502020204030204" pitchFamily="34" charset="0"/>
              </a:rPr>
              <a:t>idéias</a:t>
            </a:r>
            <a:r>
              <a:rPr lang="pt-BR" sz="2400" dirty="0">
                <a:latin typeface="Calibri" panose="020F0502020204030204" pitchFamily="34" charset="0"/>
                <a:cs typeface="Calibri" panose="020F0502020204030204" pitchFamily="34" charset="0"/>
              </a:rPr>
              <a:t> que vão além de seu sentido mais usual.</a:t>
            </a:r>
          </a:p>
        </p:txBody>
      </p:sp>
    </p:spTree>
    <p:extLst>
      <p:ext uri="{BB962C8B-B14F-4D97-AF65-F5344CB8AC3E}">
        <p14:creationId xmlns:p14="http://schemas.microsoft.com/office/powerpoint/2010/main" val="319152491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a:hlinkClick r:id="rId2" action="ppaction://hlinkfile"/>
          </p:cNvPr>
          <p:cNvPicPr>
            <a:picLocks noChangeAspect="1"/>
          </p:cNvPicPr>
          <p:nvPr/>
        </p:nvPicPr>
        <p:blipFill>
          <a:blip r:embed="rId3"/>
          <a:stretch>
            <a:fillRect/>
          </a:stretch>
        </p:blipFill>
        <p:spPr>
          <a:xfrm>
            <a:off x="1988317" y="1140589"/>
            <a:ext cx="5378255" cy="3578984"/>
          </a:xfrm>
          <a:prstGeom prst="rect">
            <a:avLst/>
          </a:prstGeom>
        </p:spPr>
      </p:pic>
      <p:sp>
        <p:nvSpPr>
          <p:cNvPr id="6" name="AutoShape 4" descr="Resultado de imagem para exercicios agora Ã© com vc"/>
          <p:cNvSpPr>
            <a:spLocks noChangeAspect="1" noChangeArrowheads="1"/>
          </p:cNvSpPr>
          <p:nvPr/>
        </p:nvSpPr>
        <p:spPr bwMode="auto">
          <a:xfrm>
            <a:off x="2631646" y="122664"/>
            <a:ext cx="3512299"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lgn="ctr"/>
            <a:endParaRPr lang="pt-BR" sz="1800" b="1" dirty="0" smtClean="0"/>
          </a:p>
          <a:p>
            <a:pPr algn="ctr"/>
            <a:r>
              <a:rPr lang="pt-BR" sz="3200" b="1" dirty="0" smtClean="0">
                <a:latin typeface="Book Antiqua" panose="02040602050305030304" pitchFamily="18" charset="0"/>
              </a:rPr>
              <a:t>Vamos praticar?</a:t>
            </a:r>
          </a:p>
        </p:txBody>
      </p:sp>
    </p:spTree>
    <p:extLst>
      <p:ext uri="{BB962C8B-B14F-4D97-AF65-F5344CB8AC3E}">
        <p14:creationId xmlns:p14="http://schemas.microsoft.com/office/powerpoint/2010/main" val="60702960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3" name="Retângulo 2"/>
          <p:cNvSpPr/>
          <p:nvPr/>
        </p:nvSpPr>
        <p:spPr>
          <a:xfrm>
            <a:off x="426376" y="420950"/>
            <a:ext cx="8101174" cy="4001095"/>
          </a:xfrm>
          <a:prstGeom prst="rect">
            <a:avLst/>
          </a:prstGeom>
        </p:spPr>
        <p:txBody>
          <a:bodyPr wrap="square">
            <a:spAutoFit/>
          </a:bodyPr>
          <a:lstStyle/>
          <a:p>
            <a:r>
              <a:rPr lang="pt-BR" sz="2000" dirty="0">
                <a:latin typeface="Calibri" panose="020F0502020204030204" pitchFamily="34" charset="0"/>
                <a:cs typeface="Calibri" panose="020F0502020204030204" pitchFamily="34" charset="0"/>
              </a:rPr>
              <a:t>Para iniciar, vamos retomar o significado de ler, compreender e interpretar</a:t>
            </a:r>
            <a:r>
              <a:rPr lang="pt-BR" sz="2000" dirty="0" smtClean="0">
                <a:latin typeface="Calibri" panose="020F0502020204030204" pitchFamily="34" charset="0"/>
                <a:cs typeface="Calibri" panose="020F0502020204030204" pitchFamily="34" charset="0"/>
              </a:rPr>
              <a:t>.</a:t>
            </a:r>
          </a:p>
          <a:p>
            <a:endParaRPr lang="pt-BR" sz="2000" dirty="0" smtClean="0">
              <a:latin typeface="Calibri" panose="020F0502020204030204" pitchFamily="34" charset="0"/>
              <a:cs typeface="Calibri" panose="020F0502020204030204" pitchFamily="34" charset="0"/>
            </a:endParaRPr>
          </a:p>
          <a:p>
            <a:pPr marL="285750" indent="-285750">
              <a:buFont typeface="Wingdings" panose="05000000000000000000" pitchFamily="2" charset="2"/>
              <a:buChar char="ü"/>
            </a:pPr>
            <a:r>
              <a:rPr lang="pt-BR" sz="2000" dirty="0" smtClean="0">
                <a:latin typeface="Calibri" panose="020F0502020204030204" pitchFamily="34" charset="0"/>
                <a:cs typeface="Calibri" panose="020F0502020204030204" pitchFamily="34" charset="0"/>
              </a:rPr>
              <a:t> Ler </a:t>
            </a:r>
            <a:r>
              <a:rPr lang="pt-BR" sz="2000" dirty="0">
                <a:latin typeface="Calibri" panose="020F0502020204030204" pitchFamily="34" charset="0"/>
                <a:cs typeface="Calibri" panose="020F0502020204030204" pitchFamily="34" charset="0"/>
              </a:rPr>
              <a:t>significa ter contato com o texto, com sua forma e com suas palavras, decodificando-as</a:t>
            </a:r>
            <a:r>
              <a:rPr lang="pt-BR" sz="2000" dirty="0" smtClean="0">
                <a:latin typeface="Calibri" panose="020F0502020204030204" pitchFamily="34" charset="0"/>
                <a:cs typeface="Calibri" panose="020F0502020204030204" pitchFamily="34" charset="0"/>
              </a:rPr>
              <a:t>.</a:t>
            </a:r>
          </a:p>
          <a:p>
            <a:pPr marL="285750" indent="-285750">
              <a:buFont typeface="Wingdings" panose="05000000000000000000" pitchFamily="2" charset="2"/>
              <a:buChar char="ü"/>
            </a:pPr>
            <a:endParaRPr lang="pt-BR" sz="2000" dirty="0" smtClean="0">
              <a:latin typeface="Calibri" panose="020F0502020204030204" pitchFamily="34" charset="0"/>
              <a:cs typeface="Calibri" panose="020F0502020204030204" pitchFamily="34" charset="0"/>
            </a:endParaRPr>
          </a:p>
          <a:p>
            <a:pPr marL="285750" indent="-285750">
              <a:buFont typeface="Wingdings" panose="05000000000000000000" pitchFamily="2" charset="2"/>
              <a:buChar char="ü"/>
            </a:pPr>
            <a:r>
              <a:rPr lang="pt-BR" sz="2000" dirty="0" smtClean="0">
                <a:latin typeface="Calibri" panose="020F0502020204030204" pitchFamily="34" charset="0"/>
                <a:cs typeface="Calibri" panose="020F0502020204030204" pitchFamily="34" charset="0"/>
              </a:rPr>
              <a:t> Compreender </a:t>
            </a:r>
            <a:r>
              <a:rPr lang="pt-BR" sz="2000" dirty="0">
                <a:latin typeface="Calibri" panose="020F0502020204030204" pitchFamily="34" charset="0"/>
                <a:cs typeface="Calibri" panose="020F0502020204030204" pitchFamily="34" charset="0"/>
              </a:rPr>
              <a:t>significa perceber o que está escrito, compreender o que diz o texto, mesmo que de maneira superficial. </a:t>
            </a:r>
            <a:endParaRPr lang="pt-BR" sz="2000" dirty="0" smtClean="0">
              <a:latin typeface="Calibri" panose="020F0502020204030204" pitchFamily="34" charset="0"/>
              <a:cs typeface="Calibri" panose="020F0502020204030204" pitchFamily="34" charset="0"/>
            </a:endParaRPr>
          </a:p>
          <a:p>
            <a:pPr marL="285750" indent="-285750">
              <a:buFont typeface="Wingdings" panose="05000000000000000000" pitchFamily="2" charset="2"/>
              <a:buChar char="ü"/>
            </a:pPr>
            <a:endParaRPr lang="pt-BR" sz="2000" dirty="0" smtClean="0">
              <a:latin typeface="Calibri" panose="020F0502020204030204" pitchFamily="34" charset="0"/>
              <a:cs typeface="Calibri" panose="020F0502020204030204" pitchFamily="34" charset="0"/>
            </a:endParaRPr>
          </a:p>
          <a:p>
            <a:pPr marL="285750" indent="-285750">
              <a:buFont typeface="Wingdings" panose="05000000000000000000" pitchFamily="2" charset="2"/>
              <a:buChar char="ü"/>
            </a:pPr>
            <a:r>
              <a:rPr lang="pt-BR" sz="2000" dirty="0" smtClean="0">
                <a:latin typeface="Calibri" panose="020F0502020204030204" pitchFamily="34" charset="0"/>
                <a:cs typeface="Calibri" panose="020F0502020204030204" pitchFamily="34" charset="0"/>
              </a:rPr>
              <a:t>Interpretar </a:t>
            </a:r>
            <a:r>
              <a:rPr lang="pt-BR" sz="2000" dirty="0">
                <a:latin typeface="Calibri" panose="020F0502020204030204" pitchFamily="34" charset="0"/>
                <a:cs typeface="Calibri" panose="020F0502020204030204" pitchFamily="34" charset="0"/>
              </a:rPr>
              <a:t>significa aprofundar-se no texto, conseguir determinar o significado de algo de maneira implícita e explícita. </a:t>
            </a:r>
            <a:endParaRPr lang="pt-BR" sz="2000" dirty="0" smtClean="0">
              <a:latin typeface="Calibri" panose="020F0502020204030204" pitchFamily="34" charset="0"/>
              <a:cs typeface="Calibri" panose="020F0502020204030204" pitchFamily="34" charset="0"/>
            </a:endParaRPr>
          </a:p>
          <a:p>
            <a:pPr marL="285750" indent="-285750">
              <a:buFont typeface="Wingdings" panose="05000000000000000000" pitchFamily="2" charset="2"/>
              <a:buChar char="ü"/>
            </a:pPr>
            <a:endParaRPr lang="pt-BR" sz="1800" dirty="0" smtClean="0"/>
          </a:p>
          <a:p>
            <a:endParaRPr lang="pt-BR" sz="1800" dirty="0" smtClean="0"/>
          </a:p>
          <a:p>
            <a:pPr algn="ctr"/>
            <a:r>
              <a:rPr lang="pt-BR" sz="1800" b="1" i="1" dirty="0" smtClean="0"/>
              <a:t>Agora, vamos aos </a:t>
            </a:r>
            <a:r>
              <a:rPr lang="pt-BR" sz="1800" b="1" i="1" dirty="0"/>
              <a:t>exercícios </a:t>
            </a:r>
            <a:r>
              <a:rPr lang="pt-BR" sz="1800" b="1" i="1" dirty="0" smtClean="0"/>
              <a:t>propostos.</a:t>
            </a:r>
            <a:endParaRPr lang="pt-BR" sz="1800" b="1" i="1" dirty="0"/>
          </a:p>
        </p:txBody>
      </p:sp>
    </p:spTree>
    <p:extLst>
      <p:ext uri="{BB962C8B-B14F-4D97-AF65-F5344CB8AC3E}">
        <p14:creationId xmlns:p14="http://schemas.microsoft.com/office/powerpoint/2010/main" val="14188915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tângulo 2"/>
          <p:cNvSpPr/>
          <p:nvPr/>
        </p:nvSpPr>
        <p:spPr>
          <a:xfrm>
            <a:off x="82405" y="585646"/>
            <a:ext cx="8698503" cy="923330"/>
          </a:xfrm>
          <a:prstGeom prst="rect">
            <a:avLst/>
          </a:prstGeom>
        </p:spPr>
        <p:txBody>
          <a:bodyPr wrap="square">
            <a:spAutoFit/>
          </a:bodyPr>
          <a:lstStyle/>
          <a:p>
            <a:pPr marL="285750" indent="-285750">
              <a:buFont typeface="Arial" panose="020B0604020202020204" pitchFamily="34" charset="0"/>
              <a:buChar char="•"/>
            </a:pPr>
            <a:r>
              <a:rPr lang="pt-BR" sz="1800" i="1" dirty="0">
                <a:latin typeface="Calibri" panose="020F0502020204030204" pitchFamily="34" charset="0"/>
                <a:cs typeface="Calibri" panose="020F0502020204030204" pitchFamily="34" charset="0"/>
              </a:rPr>
              <a:t>Você sabia que a Língua Portuguesa é a quinta mais “falada” na Internet mundial e a terceira mais utilizada em redes sociais como o </a:t>
            </a:r>
            <a:r>
              <a:rPr lang="pt-BR" sz="1800" i="1" dirty="0" err="1">
                <a:latin typeface="Calibri" panose="020F0502020204030204" pitchFamily="34" charset="0"/>
                <a:cs typeface="Calibri" panose="020F0502020204030204" pitchFamily="34" charset="0"/>
              </a:rPr>
              <a:t>Facebook</a:t>
            </a:r>
            <a:r>
              <a:rPr lang="pt-BR" sz="1800" i="1" dirty="0">
                <a:latin typeface="Calibri" panose="020F0502020204030204" pitchFamily="34" charset="0"/>
                <a:cs typeface="Calibri" panose="020F0502020204030204" pitchFamily="34" charset="0"/>
              </a:rPr>
              <a:t> e </a:t>
            </a:r>
            <a:r>
              <a:rPr lang="pt-BR" sz="1800" i="1" dirty="0" err="1">
                <a:latin typeface="Calibri" panose="020F0502020204030204" pitchFamily="34" charset="0"/>
                <a:cs typeface="Calibri" panose="020F0502020204030204" pitchFamily="34" charset="0"/>
              </a:rPr>
              <a:t>Twitter</a:t>
            </a:r>
            <a:r>
              <a:rPr lang="pt-BR" sz="1800" i="1" dirty="0">
                <a:latin typeface="Calibri" panose="020F0502020204030204" pitchFamily="34" charset="0"/>
                <a:cs typeface="Calibri" panose="020F0502020204030204" pitchFamily="34" charset="0"/>
              </a:rPr>
              <a:t>, segundo dados divulgados em outubro de 2014 pela empresa de estatísticas Internet World </a:t>
            </a:r>
            <a:r>
              <a:rPr lang="pt-BR" sz="1800" i="1" dirty="0" err="1">
                <a:latin typeface="Calibri" panose="020F0502020204030204" pitchFamily="34" charset="0"/>
                <a:cs typeface="Calibri" panose="020F0502020204030204" pitchFamily="34" charset="0"/>
              </a:rPr>
              <a:t>Stats</a:t>
            </a:r>
            <a:r>
              <a:rPr lang="pt-BR" sz="1800" i="1" dirty="0">
                <a:latin typeface="Calibri" panose="020F0502020204030204" pitchFamily="34" charset="0"/>
                <a:cs typeface="Calibri" panose="020F0502020204030204" pitchFamily="34" charset="0"/>
              </a:rPr>
              <a:t>?</a:t>
            </a:r>
          </a:p>
        </p:txBody>
      </p:sp>
      <p:sp>
        <p:nvSpPr>
          <p:cNvPr id="4" name="Retângulo 3"/>
          <p:cNvSpPr/>
          <p:nvPr/>
        </p:nvSpPr>
        <p:spPr>
          <a:xfrm>
            <a:off x="363090" y="2044091"/>
            <a:ext cx="8417818" cy="646331"/>
          </a:xfrm>
          <a:prstGeom prst="rect">
            <a:avLst/>
          </a:prstGeom>
        </p:spPr>
        <p:txBody>
          <a:bodyPr wrap="square">
            <a:spAutoFit/>
          </a:bodyPr>
          <a:lstStyle/>
          <a:p>
            <a:pPr marL="285750" indent="-285750">
              <a:buFont typeface="Arial" panose="020B0604020202020204" pitchFamily="34" charset="0"/>
              <a:buChar char="•"/>
            </a:pPr>
            <a:r>
              <a:rPr lang="pt-BR" sz="1800" b="1" i="1" dirty="0">
                <a:latin typeface="Calibri" panose="020F0502020204030204" pitchFamily="34" charset="0"/>
                <a:cs typeface="Calibri" panose="020F0502020204030204" pitchFamily="34" charset="0"/>
              </a:rPr>
              <a:t>Aurélio Aplicativo e Eletrônico: </a:t>
            </a:r>
            <a:r>
              <a:rPr lang="pt-BR" sz="1800" i="1" dirty="0">
                <a:latin typeface="Calibri" panose="020F0502020204030204" pitchFamily="34" charset="0"/>
                <a:cs typeface="Calibri" panose="020F0502020204030204" pitchFamily="34" charset="0"/>
              </a:rPr>
              <a:t>o dicionário mais vendido do Brasil ajuda na compreensão e na aplicação das regras da Nova Ortografia da Língua Portuguesa.</a:t>
            </a:r>
          </a:p>
        </p:txBody>
      </p:sp>
      <p:pic>
        <p:nvPicPr>
          <p:cNvPr id="13314" name="Picture 2" descr="Imagem relacionad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26076" y="2784297"/>
            <a:ext cx="2212441" cy="21639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504174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p:cNvPicPr>
            <a:picLocks noChangeAspect="1"/>
          </p:cNvPicPr>
          <p:nvPr/>
        </p:nvPicPr>
        <p:blipFill rotWithShape="1">
          <a:blip r:embed="rId2"/>
          <a:srcRect l="23034" t="23519" r="24495" b="18887"/>
          <a:stretch/>
        </p:blipFill>
        <p:spPr>
          <a:xfrm>
            <a:off x="544528" y="71919"/>
            <a:ext cx="7921377" cy="4622044"/>
          </a:xfrm>
          <a:prstGeom prst="rect">
            <a:avLst/>
          </a:prstGeom>
        </p:spPr>
      </p:pic>
      <p:sp>
        <p:nvSpPr>
          <p:cNvPr id="5" name="Retângulo 4"/>
          <p:cNvSpPr/>
          <p:nvPr/>
        </p:nvSpPr>
        <p:spPr>
          <a:xfrm>
            <a:off x="2727789" y="4774168"/>
            <a:ext cx="6416211" cy="369332"/>
          </a:xfrm>
          <a:prstGeom prst="rect">
            <a:avLst/>
          </a:prstGeom>
        </p:spPr>
        <p:txBody>
          <a:bodyPr wrap="square">
            <a:spAutoFit/>
          </a:bodyPr>
          <a:lstStyle/>
          <a:p>
            <a:r>
              <a:rPr lang="pt-BR" sz="900" dirty="0"/>
              <a:t>Disponível em: &lt;http://noticias.terra.com.br/brasil/policia/restaurante-nos-jardins-e-alvo-de-arrastao-em-saopaulo,0e5bf128d6e30410VgnVCM4000009bcceb0aRCRD.html&gt;</a:t>
            </a:r>
          </a:p>
        </p:txBody>
      </p:sp>
    </p:spTree>
    <p:extLst>
      <p:ext uri="{BB962C8B-B14F-4D97-AF65-F5344CB8AC3E}">
        <p14:creationId xmlns:p14="http://schemas.microsoft.com/office/powerpoint/2010/main" val="258676397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m 1"/>
          <p:cNvPicPr>
            <a:picLocks noChangeAspect="1"/>
          </p:cNvPicPr>
          <p:nvPr/>
        </p:nvPicPr>
        <p:blipFill rotWithShape="1">
          <a:blip r:embed="rId2"/>
          <a:srcRect l="22922" t="14364" r="54381" b="17087"/>
          <a:stretch/>
        </p:blipFill>
        <p:spPr>
          <a:xfrm>
            <a:off x="626723" y="0"/>
            <a:ext cx="2794571" cy="4745236"/>
          </a:xfrm>
          <a:prstGeom prst="rect">
            <a:avLst/>
          </a:prstGeom>
        </p:spPr>
      </p:pic>
      <p:pic>
        <p:nvPicPr>
          <p:cNvPr id="3" name="Imagem 2"/>
          <p:cNvPicPr>
            <a:picLocks noChangeAspect="1"/>
          </p:cNvPicPr>
          <p:nvPr/>
        </p:nvPicPr>
        <p:blipFill rotWithShape="1">
          <a:blip r:embed="rId3"/>
          <a:srcRect l="23035" t="41345" r="47752" b="25081"/>
          <a:stretch/>
        </p:blipFill>
        <p:spPr>
          <a:xfrm>
            <a:off x="4808307" y="626726"/>
            <a:ext cx="3784312" cy="2445248"/>
          </a:xfrm>
          <a:prstGeom prst="rect">
            <a:avLst/>
          </a:prstGeom>
        </p:spPr>
      </p:pic>
      <p:pic>
        <p:nvPicPr>
          <p:cNvPr id="5" name="Imagem 4"/>
          <p:cNvPicPr>
            <a:picLocks noChangeAspect="1"/>
          </p:cNvPicPr>
          <p:nvPr/>
        </p:nvPicPr>
        <p:blipFill rotWithShape="1">
          <a:blip r:embed="rId3"/>
          <a:srcRect l="23035" t="41345" r="47752" b="25081"/>
          <a:stretch/>
        </p:blipFill>
        <p:spPr>
          <a:xfrm>
            <a:off x="4726114" y="626726"/>
            <a:ext cx="3784312" cy="2445248"/>
          </a:xfrm>
          <a:prstGeom prst="rect">
            <a:avLst/>
          </a:prstGeom>
        </p:spPr>
      </p:pic>
      <p:sp>
        <p:nvSpPr>
          <p:cNvPr id="7" name="Retângulo 6"/>
          <p:cNvSpPr/>
          <p:nvPr/>
        </p:nvSpPr>
        <p:spPr>
          <a:xfrm>
            <a:off x="4359667" y="4560570"/>
            <a:ext cx="4784333" cy="369332"/>
          </a:xfrm>
          <a:prstGeom prst="rect">
            <a:avLst/>
          </a:prstGeom>
        </p:spPr>
        <p:txBody>
          <a:bodyPr wrap="square">
            <a:spAutoFit/>
          </a:bodyPr>
          <a:lstStyle/>
          <a:p>
            <a:r>
              <a:rPr lang="pt-BR" sz="900" dirty="0"/>
              <a:t>Disponível em: &lt;http://www.vagalume.com.br/o-rappa/minha-alma-a-paz-que-eu-nao-quero.html#ixzz2bkzLS4Br&gt;</a:t>
            </a:r>
          </a:p>
        </p:txBody>
      </p:sp>
    </p:spTree>
    <p:extLst>
      <p:ext uri="{BB962C8B-B14F-4D97-AF65-F5344CB8AC3E}">
        <p14:creationId xmlns:p14="http://schemas.microsoft.com/office/powerpoint/2010/main" val="333916626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m 1"/>
          <p:cNvPicPr>
            <a:picLocks noChangeAspect="1"/>
          </p:cNvPicPr>
          <p:nvPr/>
        </p:nvPicPr>
        <p:blipFill rotWithShape="1">
          <a:blip r:embed="rId2"/>
          <a:srcRect l="22922" t="21759" r="31869" b="22484"/>
          <a:stretch/>
        </p:blipFill>
        <p:spPr>
          <a:xfrm>
            <a:off x="926944" y="204766"/>
            <a:ext cx="6441419" cy="4466446"/>
          </a:xfrm>
          <a:prstGeom prst="rect">
            <a:avLst/>
          </a:prstGeom>
        </p:spPr>
      </p:pic>
      <p:sp>
        <p:nvSpPr>
          <p:cNvPr id="4" name="Retângulo 3"/>
          <p:cNvSpPr/>
          <p:nvPr/>
        </p:nvSpPr>
        <p:spPr>
          <a:xfrm>
            <a:off x="5082363" y="4671212"/>
            <a:ext cx="4572000" cy="261610"/>
          </a:xfrm>
          <a:prstGeom prst="rect">
            <a:avLst/>
          </a:prstGeom>
        </p:spPr>
        <p:txBody>
          <a:bodyPr>
            <a:spAutoFit/>
          </a:bodyPr>
          <a:lstStyle/>
          <a:p>
            <a:r>
              <a:rPr lang="pt-BR" sz="1050" dirty="0"/>
              <a:t>Disponível em: &lt;http://macaibaindependente.com.br/2013/05&gt;</a:t>
            </a:r>
          </a:p>
        </p:txBody>
      </p:sp>
    </p:spTree>
    <p:extLst>
      <p:ext uri="{BB962C8B-B14F-4D97-AF65-F5344CB8AC3E}">
        <p14:creationId xmlns:p14="http://schemas.microsoft.com/office/powerpoint/2010/main" val="37717532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p:cNvSpPr/>
          <p:nvPr/>
        </p:nvSpPr>
        <p:spPr>
          <a:xfrm>
            <a:off x="215758" y="201468"/>
            <a:ext cx="8722758" cy="5016758"/>
          </a:xfrm>
          <a:prstGeom prst="rect">
            <a:avLst/>
          </a:prstGeom>
        </p:spPr>
        <p:txBody>
          <a:bodyPr wrap="square">
            <a:spAutoFit/>
          </a:bodyPr>
          <a:lstStyle/>
          <a:p>
            <a:r>
              <a:rPr lang="pt-BR" b="1" dirty="0"/>
              <a:t>a</a:t>
            </a:r>
            <a:r>
              <a:rPr lang="pt-BR" sz="1600" b="1" dirty="0">
                <a:latin typeface="Calibri" panose="020F0502020204030204" pitchFamily="34" charset="0"/>
                <a:cs typeface="Calibri" panose="020F0502020204030204" pitchFamily="34" charset="0"/>
              </a:rPr>
              <a:t>) Qual é o tema abordado nos três textos?</a:t>
            </a:r>
          </a:p>
          <a:p>
            <a:endParaRPr lang="pt-BR" sz="1600" b="1" dirty="0" smtClean="0">
              <a:latin typeface="Calibri" panose="020F0502020204030204" pitchFamily="34" charset="0"/>
              <a:cs typeface="Calibri" panose="020F0502020204030204" pitchFamily="34" charset="0"/>
            </a:endParaRPr>
          </a:p>
          <a:p>
            <a:endParaRPr lang="pt-BR" sz="1600" b="1" dirty="0">
              <a:latin typeface="Calibri" panose="020F0502020204030204" pitchFamily="34" charset="0"/>
              <a:cs typeface="Calibri" panose="020F0502020204030204" pitchFamily="34" charset="0"/>
            </a:endParaRPr>
          </a:p>
          <a:p>
            <a:r>
              <a:rPr lang="pt-BR" sz="1600" b="1" dirty="0">
                <a:latin typeface="Calibri" panose="020F0502020204030204" pitchFamily="34" charset="0"/>
                <a:cs typeface="Calibri" panose="020F0502020204030204" pitchFamily="34" charset="0"/>
              </a:rPr>
              <a:t>b) Em relação à notícia, texto 1, qual é o assunto que ela explora</a:t>
            </a:r>
            <a:r>
              <a:rPr lang="pt-BR" sz="1600" b="1" dirty="0" smtClean="0">
                <a:latin typeface="Calibri" panose="020F0502020204030204" pitchFamily="34" charset="0"/>
                <a:cs typeface="Calibri" panose="020F0502020204030204" pitchFamily="34" charset="0"/>
              </a:rPr>
              <a:t>?</a:t>
            </a:r>
          </a:p>
          <a:p>
            <a:endParaRPr lang="pt-BR" sz="1600" b="1" dirty="0" smtClean="0">
              <a:latin typeface="Calibri" panose="020F0502020204030204" pitchFamily="34" charset="0"/>
              <a:cs typeface="Calibri" panose="020F0502020204030204" pitchFamily="34" charset="0"/>
            </a:endParaRPr>
          </a:p>
          <a:p>
            <a:endParaRPr lang="pt-BR" sz="1600" b="1" dirty="0">
              <a:latin typeface="Calibri" panose="020F0502020204030204" pitchFamily="34" charset="0"/>
              <a:cs typeface="Calibri" panose="020F0502020204030204" pitchFamily="34" charset="0"/>
            </a:endParaRPr>
          </a:p>
          <a:p>
            <a:r>
              <a:rPr lang="pt-BR" sz="1600" b="1" dirty="0">
                <a:latin typeface="Calibri" panose="020F0502020204030204" pitchFamily="34" charset="0"/>
                <a:cs typeface="Calibri" panose="020F0502020204030204" pitchFamily="34" charset="0"/>
              </a:rPr>
              <a:t>c) Sobre a música responda: </a:t>
            </a:r>
            <a:endParaRPr lang="pt-BR" sz="1600" b="1" dirty="0" smtClean="0">
              <a:latin typeface="Calibri" panose="020F0502020204030204" pitchFamily="34" charset="0"/>
              <a:cs typeface="Calibri" panose="020F0502020204030204" pitchFamily="34" charset="0"/>
            </a:endParaRPr>
          </a:p>
          <a:p>
            <a:r>
              <a:rPr lang="pt-BR" sz="1600" dirty="0">
                <a:latin typeface="Calibri" panose="020F0502020204030204" pitchFamily="34" charset="0"/>
                <a:cs typeface="Calibri" panose="020F0502020204030204" pitchFamily="34" charset="0"/>
              </a:rPr>
              <a:t>	</a:t>
            </a:r>
            <a:endParaRPr lang="pt-BR" sz="1600" dirty="0" smtClean="0">
              <a:latin typeface="Calibri" panose="020F0502020204030204" pitchFamily="34" charset="0"/>
              <a:cs typeface="Calibri" panose="020F0502020204030204" pitchFamily="34" charset="0"/>
            </a:endParaRPr>
          </a:p>
          <a:p>
            <a:r>
              <a:rPr lang="pt-BR" sz="1600" dirty="0">
                <a:latin typeface="Calibri" panose="020F0502020204030204" pitchFamily="34" charset="0"/>
                <a:cs typeface="Calibri" panose="020F0502020204030204" pitchFamily="34" charset="0"/>
              </a:rPr>
              <a:t>	</a:t>
            </a:r>
            <a:r>
              <a:rPr lang="pt-BR" sz="1600" b="1" dirty="0" smtClean="0">
                <a:latin typeface="Calibri" panose="020F0502020204030204" pitchFamily="34" charset="0"/>
                <a:cs typeface="Calibri" panose="020F0502020204030204" pitchFamily="34" charset="0"/>
              </a:rPr>
              <a:t>I </a:t>
            </a:r>
            <a:r>
              <a:rPr lang="pt-BR" sz="1600" dirty="0">
                <a:latin typeface="Calibri" panose="020F0502020204030204" pitchFamily="34" charset="0"/>
                <a:cs typeface="Calibri" panose="020F0502020204030204" pitchFamily="34" charset="0"/>
              </a:rPr>
              <a:t>– Paz sem voz não é paz é medo. Qual é a interpretação para essa frase? Por que paz sem voz é medo</a:t>
            </a:r>
            <a:r>
              <a:rPr lang="pt-BR" sz="1600" dirty="0" smtClean="0">
                <a:latin typeface="Calibri" panose="020F0502020204030204" pitchFamily="34" charset="0"/>
                <a:cs typeface="Calibri" panose="020F0502020204030204" pitchFamily="34" charset="0"/>
              </a:rPr>
              <a:t>?</a:t>
            </a:r>
          </a:p>
          <a:p>
            <a:endParaRPr lang="pt-BR" sz="1600" dirty="0">
              <a:latin typeface="Calibri" panose="020F0502020204030204" pitchFamily="34" charset="0"/>
              <a:cs typeface="Calibri" panose="020F0502020204030204" pitchFamily="34" charset="0"/>
            </a:endParaRPr>
          </a:p>
          <a:p>
            <a:r>
              <a:rPr lang="pt-BR" sz="1600" dirty="0" smtClean="0">
                <a:latin typeface="Calibri" panose="020F0502020204030204" pitchFamily="34" charset="0"/>
                <a:cs typeface="Calibri" panose="020F0502020204030204" pitchFamily="34" charset="0"/>
              </a:rPr>
              <a:t>	</a:t>
            </a:r>
            <a:r>
              <a:rPr lang="pt-BR" sz="1600" b="1" dirty="0" smtClean="0">
                <a:latin typeface="Calibri" panose="020F0502020204030204" pitchFamily="34" charset="0"/>
                <a:cs typeface="Calibri" panose="020F0502020204030204" pitchFamily="34" charset="0"/>
              </a:rPr>
              <a:t>II </a:t>
            </a:r>
            <a:r>
              <a:rPr lang="pt-BR" sz="1600" dirty="0">
                <a:latin typeface="Calibri" panose="020F0502020204030204" pitchFamily="34" charset="0"/>
                <a:cs typeface="Calibri" panose="020F0502020204030204" pitchFamily="34" charset="0"/>
              </a:rPr>
              <a:t>– As grades do condomínio são pra trazer proteção, mas também trazem a dúvida se é você que “tá” nessa prisão. Que prisão é essa a que se refere o compositor? </a:t>
            </a:r>
            <a:endParaRPr lang="pt-BR" sz="1600" dirty="0" smtClean="0">
              <a:latin typeface="Calibri" panose="020F0502020204030204" pitchFamily="34" charset="0"/>
              <a:cs typeface="Calibri" panose="020F0502020204030204" pitchFamily="34" charset="0"/>
            </a:endParaRPr>
          </a:p>
          <a:p>
            <a:r>
              <a:rPr lang="pt-BR" sz="1600" dirty="0">
                <a:latin typeface="Calibri" panose="020F0502020204030204" pitchFamily="34" charset="0"/>
                <a:cs typeface="Calibri" panose="020F0502020204030204" pitchFamily="34" charset="0"/>
              </a:rPr>
              <a:t>	</a:t>
            </a:r>
            <a:endParaRPr lang="pt-BR" sz="1600" dirty="0" smtClean="0">
              <a:latin typeface="Calibri" panose="020F0502020204030204" pitchFamily="34" charset="0"/>
              <a:cs typeface="Calibri" panose="020F0502020204030204" pitchFamily="34" charset="0"/>
            </a:endParaRPr>
          </a:p>
          <a:p>
            <a:r>
              <a:rPr lang="pt-BR" sz="1600" dirty="0">
                <a:latin typeface="Calibri" panose="020F0502020204030204" pitchFamily="34" charset="0"/>
                <a:cs typeface="Calibri" panose="020F0502020204030204" pitchFamily="34" charset="0"/>
              </a:rPr>
              <a:t>	</a:t>
            </a:r>
            <a:r>
              <a:rPr lang="pt-BR" sz="1600" b="1" dirty="0" smtClean="0">
                <a:latin typeface="Calibri" panose="020F0502020204030204" pitchFamily="34" charset="0"/>
                <a:cs typeface="Calibri" panose="020F0502020204030204" pitchFamily="34" charset="0"/>
              </a:rPr>
              <a:t>III</a:t>
            </a:r>
            <a:r>
              <a:rPr lang="pt-BR" sz="1600" dirty="0" smtClean="0">
                <a:latin typeface="Calibri" panose="020F0502020204030204" pitchFamily="34" charset="0"/>
                <a:cs typeface="Calibri" panose="020F0502020204030204" pitchFamily="34" charset="0"/>
              </a:rPr>
              <a:t> </a:t>
            </a:r>
            <a:r>
              <a:rPr lang="pt-BR" sz="1600" dirty="0">
                <a:latin typeface="Calibri" panose="020F0502020204030204" pitchFamily="34" charset="0"/>
                <a:cs typeface="Calibri" panose="020F0502020204030204" pitchFamily="34" charset="0"/>
              </a:rPr>
              <a:t>- O título da canção é Minha Alma (A paz que eu não quero). Que tipo de paz esse homem não </a:t>
            </a:r>
            <a:r>
              <a:rPr lang="pt-BR" sz="1600" dirty="0" smtClean="0">
                <a:latin typeface="Calibri" panose="020F0502020204030204" pitchFamily="34" charset="0"/>
                <a:cs typeface="Calibri" panose="020F0502020204030204" pitchFamily="34" charset="0"/>
              </a:rPr>
              <a:t>quer?</a:t>
            </a:r>
          </a:p>
          <a:p>
            <a:endParaRPr lang="pt-BR" sz="1600" dirty="0">
              <a:latin typeface="Calibri" panose="020F0502020204030204" pitchFamily="34" charset="0"/>
              <a:cs typeface="Calibri" panose="020F0502020204030204" pitchFamily="34" charset="0"/>
            </a:endParaRPr>
          </a:p>
          <a:p>
            <a:r>
              <a:rPr lang="pt-BR" sz="1600" dirty="0">
                <a:latin typeface="Calibri" panose="020F0502020204030204" pitchFamily="34" charset="0"/>
                <a:cs typeface="Calibri" panose="020F0502020204030204" pitchFamily="34" charset="0"/>
              </a:rPr>
              <a:t>	</a:t>
            </a:r>
            <a:r>
              <a:rPr lang="pt-BR" sz="1600" b="1" dirty="0" smtClean="0">
                <a:latin typeface="Calibri" panose="020F0502020204030204" pitchFamily="34" charset="0"/>
                <a:cs typeface="Calibri" panose="020F0502020204030204" pitchFamily="34" charset="0"/>
              </a:rPr>
              <a:t>IV</a:t>
            </a:r>
            <a:r>
              <a:rPr lang="pt-BR" sz="1600" dirty="0" smtClean="0">
                <a:latin typeface="Calibri" panose="020F0502020204030204" pitchFamily="34" charset="0"/>
                <a:cs typeface="Calibri" panose="020F0502020204030204" pitchFamily="34" charset="0"/>
              </a:rPr>
              <a:t> </a:t>
            </a:r>
            <a:r>
              <a:rPr lang="pt-BR" sz="1600" dirty="0">
                <a:latin typeface="Calibri" panose="020F0502020204030204" pitchFamily="34" charset="0"/>
                <a:cs typeface="Calibri" panose="020F0502020204030204" pitchFamily="34" charset="0"/>
              </a:rPr>
              <a:t>– Conclua, qual é a principal crítica que a música faz</a:t>
            </a:r>
            <a:r>
              <a:rPr lang="pt-BR" sz="1600" dirty="0" smtClean="0">
                <a:latin typeface="Calibri" panose="020F0502020204030204" pitchFamily="34" charset="0"/>
                <a:cs typeface="Calibri" panose="020F0502020204030204" pitchFamily="34" charset="0"/>
              </a:rPr>
              <a:t>?</a:t>
            </a:r>
          </a:p>
          <a:p>
            <a:endParaRPr lang="pt-BR" sz="1600" dirty="0">
              <a:latin typeface="Calibri" panose="020F0502020204030204" pitchFamily="34" charset="0"/>
              <a:cs typeface="Calibri" panose="020F0502020204030204" pitchFamily="34" charset="0"/>
            </a:endParaRPr>
          </a:p>
          <a:p>
            <a:endParaRPr lang="pt-BR" sz="16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1040857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p:cNvSpPr/>
          <p:nvPr/>
        </p:nvSpPr>
        <p:spPr>
          <a:xfrm>
            <a:off x="416103" y="242249"/>
            <a:ext cx="8522413" cy="1754326"/>
          </a:xfrm>
          <a:prstGeom prst="rect">
            <a:avLst/>
          </a:prstGeom>
        </p:spPr>
        <p:txBody>
          <a:bodyPr wrap="square">
            <a:spAutoFit/>
          </a:bodyPr>
          <a:lstStyle/>
          <a:p>
            <a:r>
              <a:rPr lang="pt-BR" sz="1800" b="1" dirty="0">
                <a:latin typeface="Calibri" panose="020F0502020204030204" pitchFamily="34" charset="0"/>
                <a:cs typeface="Calibri" panose="020F0502020204030204" pitchFamily="34" charset="0"/>
              </a:rPr>
              <a:t>d) Sobre o cartum responda: </a:t>
            </a:r>
            <a:endParaRPr lang="pt-BR" sz="1800" b="1" dirty="0" smtClean="0">
              <a:latin typeface="Calibri" panose="020F0502020204030204" pitchFamily="34" charset="0"/>
              <a:cs typeface="Calibri" panose="020F0502020204030204" pitchFamily="34" charset="0"/>
            </a:endParaRPr>
          </a:p>
          <a:p>
            <a:endParaRPr lang="pt-BR" sz="1800" b="1" dirty="0" smtClean="0">
              <a:latin typeface="Calibri" panose="020F0502020204030204" pitchFamily="34" charset="0"/>
              <a:cs typeface="Calibri" panose="020F0502020204030204" pitchFamily="34" charset="0"/>
            </a:endParaRPr>
          </a:p>
          <a:p>
            <a:r>
              <a:rPr lang="pt-BR" sz="1800" dirty="0">
                <a:latin typeface="Calibri" panose="020F0502020204030204" pitchFamily="34" charset="0"/>
                <a:cs typeface="Calibri" panose="020F0502020204030204" pitchFamily="34" charset="0"/>
              </a:rPr>
              <a:t>	</a:t>
            </a:r>
            <a:r>
              <a:rPr lang="pt-BR" sz="1800" dirty="0" smtClean="0">
                <a:latin typeface="Calibri" panose="020F0502020204030204" pitchFamily="34" charset="0"/>
                <a:cs typeface="Calibri" panose="020F0502020204030204" pitchFamily="34" charset="0"/>
              </a:rPr>
              <a:t> I </a:t>
            </a:r>
            <a:r>
              <a:rPr lang="pt-BR" sz="1800" dirty="0">
                <a:latin typeface="Calibri" panose="020F0502020204030204" pitchFamily="34" charset="0"/>
                <a:cs typeface="Calibri" panose="020F0502020204030204" pitchFamily="34" charset="0"/>
              </a:rPr>
              <a:t>– Por que o homem está escondido atrás da poltrona? </a:t>
            </a:r>
            <a:endParaRPr lang="pt-BR" sz="1800" dirty="0" smtClean="0">
              <a:latin typeface="Calibri" panose="020F0502020204030204" pitchFamily="34" charset="0"/>
              <a:cs typeface="Calibri" panose="020F0502020204030204" pitchFamily="34" charset="0"/>
            </a:endParaRPr>
          </a:p>
          <a:p>
            <a:endParaRPr lang="pt-BR" sz="1800" dirty="0" smtClean="0">
              <a:latin typeface="Calibri" panose="020F0502020204030204" pitchFamily="34" charset="0"/>
              <a:cs typeface="Calibri" panose="020F0502020204030204" pitchFamily="34" charset="0"/>
            </a:endParaRPr>
          </a:p>
          <a:p>
            <a:r>
              <a:rPr lang="pt-BR" sz="1800" dirty="0">
                <a:latin typeface="Calibri" panose="020F0502020204030204" pitchFamily="34" charset="0"/>
                <a:cs typeface="Calibri" panose="020F0502020204030204" pitchFamily="34" charset="0"/>
              </a:rPr>
              <a:t>	</a:t>
            </a:r>
            <a:r>
              <a:rPr lang="pt-BR" sz="1800" dirty="0" smtClean="0">
                <a:latin typeface="Calibri" panose="020F0502020204030204" pitchFamily="34" charset="0"/>
                <a:cs typeface="Calibri" panose="020F0502020204030204" pitchFamily="34" charset="0"/>
              </a:rPr>
              <a:t> </a:t>
            </a:r>
            <a:r>
              <a:rPr lang="pt-BR" sz="1800" dirty="0">
                <a:latin typeface="Calibri" panose="020F0502020204030204" pitchFamily="34" charset="0"/>
                <a:cs typeface="Calibri" panose="020F0502020204030204" pitchFamily="34" charset="0"/>
              </a:rPr>
              <a:t>II – Qual a intenção do cartum ao mostrar armamentos desse tipo, como armas de fogo, granada e faca, saindo de dentro da TV? </a:t>
            </a:r>
          </a:p>
        </p:txBody>
      </p:sp>
      <p:sp>
        <p:nvSpPr>
          <p:cNvPr id="3" name="Retângulo 2"/>
          <p:cNvSpPr/>
          <p:nvPr/>
        </p:nvSpPr>
        <p:spPr>
          <a:xfrm>
            <a:off x="446924" y="2487334"/>
            <a:ext cx="8491592" cy="1754326"/>
          </a:xfrm>
          <a:prstGeom prst="rect">
            <a:avLst/>
          </a:prstGeom>
        </p:spPr>
        <p:txBody>
          <a:bodyPr wrap="square">
            <a:spAutoFit/>
          </a:bodyPr>
          <a:lstStyle/>
          <a:p>
            <a:r>
              <a:rPr lang="pt-BR" sz="1800" b="1" dirty="0">
                <a:latin typeface="Calibri" panose="020F0502020204030204" pitchFamily="34" charset="0"/>
                <a:cs typeface="Calibri" panose="020F0502020204030204" pitchFamily="34" charset="0"/>
              </a:rPr>
              <a:t>e) Com base nos três textos, responda</a:t>
            </a:r>
            <a:r>
              <a:rPr lang="pt-BR" sz="1800" b="1" dirty="0" smtClean="0">
                <a:latin typeface="Calibri" panose="020F0502020204030204" pitchFamily="34" charset="0"/>
                <a:cs typeface="Calibri" panose="020F0502020204030204" pitchFamily="34" charset="0"/>
              </a:rPr>
              <a:t>:</a:t>
            </a:r>
          </a:p>
          <a:p>
            <a:r>
              <a:rPr lang="pt-BR" sz="1800" dirty="0" smtClean="0">
                <a:latin typeface="Calibri" panose="020F0502020204030204" pitchFamily="34" charset="0"/>
                <a:cs typeface="Calibri" panose="020F0502020204030204" pitchFamily="34" charset="0"/>
              </a:rPr>
              <a:t> </a:t>
            </a:r>
          </a:p>
          <a:p>
            <a:r>
              <a:rPr lang="pt-BR" sz="1800" dirty="0">
                <a:latin typeface="Calibri" panose="020F0502020204030204" pitchFamily="34" charset="0"/>
                <a:cs typeface="Calibri" panose="020F0502020204030204" pitchFamily="34" charset="0"/>
              </a:rPr>
              <a:t>	</a:t>
            </a:r>
            <a:r>
              <a:rPr lang="pt-BR" sz="1800" dirty="0" smtClean="0">
                <a:latin typeface="Calibri" panose="020F0502020204030204" pitchFamily="34" charset="0"/>
                <a:cs typeface="Calibri" panose="020F0502020204030204" pitchFamily="34" charset="0"/>
              </a:rPr>
              <a:t>I </a:t>
            </a:r>
            <a:r>
              <a:rPr lang="pt-BR" sz="1800" dirty="0">
                <a:latin typeface="Calibri" panose="020F0502020204030204" pitchFamily="34" charset="0"/>
                <a:cs typeface="Calibri" panose="020F0502020204030204" pitchFamily="34" charset="0"/>
              </a:rPr>
              <a:t>- Qual deles fala sobre a violência de maneira mais clara? </a:t>
            </a:r>
            <a:endParaRPr lang="pt-BR" sz="1800" dirty="0" smtClean="0">
              <a:latin typeface="Calibri" panose="020F0502020204030204" pitchFamily="34" charset="0"/>
              <a:cs typeface="Calibri" panose="020F0502020204030204" pitchFamily="34" charset="0"/>
            </a:endParaRPr>
          </a:p>
          <a:p>
            <a:endParaRPr lang="pt-BR" sz="1800" dirty="0">
              <a:latin typeface="Calibri" panose="020F0502020204030204" pitchFamily="34" charset="0"/>
              <a:cs typeface="Calibri" panose="020F0502020204030204" pitchFamily="34" charset="0"/>
            </a:endParaRPr>
          </a:p>
          <a:p>
            <a:r>
              <a:rPr lang="pt-BR" sz="1800" dirty="0" smtClean="0">
                <a:latin typeface="Calibri" panose="020F0502020204030204" pitchFamily="34" charset="0"/>
                <a:cs typeface="Calibri" panose="020F0502020204030204" pitchFamily="34" charset="0"/>
              </a:rPr>
              <a:t>	II </a:t>
            </a:r>
            <a:r>
              <a:rPr lang="pt-BR" sz="1800" dirty="0">
                <a:latin typeface="Calibri" panose="020F0502020204030204" pitchFamily="34" charset="0"/>
                <a:cs typeface="Calibri" panose="020F0502020204030204" pitchFamily="34" charset="0"/>
              </a:rPr>
              <a:t>- Qual deles fala sobre a violência, mas é preciso de uma leitura mais criteriosa para compreendê-lo e interpretá-lo? Por quê? </a:t>
            </a:r>
            <a:endParaRPr lang="pt-BR" sz="1800" dirty="0"/>
          </a:p>
        </p:txBody>
      </p:sp>
    </p:spTree>
    <p:extLst>
      <p:ext uri="{BB962C8B-B14F-4D97-AF65-F5344CB8AC3E}">
        <p14:creationId xmlns:p14="http://schemas.microsoft.com/office/powerpoint/2010/main" val="419640710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m 1"/>
          <p:cNvPicPr>
            <a:picLocks noChangeAspect="1"/>
          </p:cNvPicPr>
          <p:nvPr/>
        </p:nvPicPr>
        <p:blipFill rotWithShape="1">
          <a:blip r:embed="rId2"/>
          <a:srcRect l="22922" t="21560" r="24157" b="14888"/>
          <a:stretch/>
        </p:blipFill>
        <p:spPr>
          <a:xfrm>
            <a:off x="873303" y="195209"/>
            <a:ext cx="7284377" cy="4918114"/>
          </a:xfrm>
          <a:prstGeom prst="rect">
            <a:avLst/>
          </a:prstGeom>
        </p:spPr>
      </p:pic>
    </p:spTree>
    <p:extLst>
      <p:ext uri="{BB962C8B-B14F-4D97-AF65-F5344CB8AC3E}">
        <p14:creationId xmlns:p14="http://schemas.microsoft.com/office/powerpoint/2010/main" val="343874424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tângulo 2"/>
          <p:cNvSpPr/>
          <p:nvPr/>
        </p:nvSpPr>
        <p:spPr>
          <a:xfrm>
            <a:off x="390418" y="725136"/>
            <a:ext cx="8363164" cy="4185761"/>
          </a:xfrm>
          <a:prstGeom prst="rect">
            <a:avLst/>
          </a:prstGeom>
        </p:spPr>
        <p:txBody>
          <a:bodyPr wrap="square">
            <a:spAutoFit/>
          </a:bodyPr>
          <a:lstStyle/>
          <a:p>
            <a:endParaRPr lang="pt-BR" dirty="0" smtClean="0"/>
          </a:p>
          <a:p>
            <a:endParaRPr lang="pt-BR" dirty="0"/>
          </a:p>
          <a:p>
            <a:endParaRPr lang="pt-BR" dirty="0" smtClean="0"/>
          </a:p>
          <a:p>
            <a:endParaRPr lang="pt-BR" dirty="0"/>
          </a:p>
          <a:p>
            <a:endParaRPr lang="pt-BR" dirty="0" smtClean="0"/>
          </a:p>
          <a:p>
            <a:endParaRPr lang="pt-BR" dirty="0"/>
          </a:p>
          <a:p>
            <a:endParaRPr lang="pt-BR" dirty="0" smtClean="0"/>
          </a:p>
          <a:p>
            <a:endParaRPr lang="pt-BR" dirty="0"/>
          </a:p>
          <a:p>
            <a:endParaRPr lang="pt-BR" dirty="0" smtClean="0"/>
          </a:p>
          <a:p>
            <a:endParaRPr lang="pt-BR" dirty="0"/>
          </a:p>
          <a:p>
            <a:r>
              <a:rPr lang="pt-BR" dirty="0" smtClean="0"/>
              <a:t>A </a:t>
            </a:r>
            <a:r>
              <a:rPr lang="pt-BR" dirty="0"/>
              <a:t>última fala da tirinha causa um estranhamento, porque assinala a ausência de um elemento fundamental para a instalação de um tribunal: a existência de alguém que esteja sendo acusado.</a:t>
            </a:r>
          </a:p>
          <a:p>
            <a:endParaRPr lang="pt-BR" dirty="0"/>
          </a:p>
          <a:p>
            <a:r>
              <a:rPr lang="pt-BR" dirty="0"/>
              <a:t>Essa fala sugere o seguinte ponto de vista do autor em relação aos usuários da internet:</a:t>
            </a:r>
          </a:p>
          <a:p>
            <a:endParaRPr lang="pt-BR" dirty="0"/>
          </a:p>
          <a:p>
            <a:r>
              <a:rPr lang="pt-BR" dirty="0"/>
              <a:t>a) proferem vereditos fictícios sem que haja legitimidade do processo</a:t>
            </a:r>
          </a:p>
          <a:p>
            <a:r>
              <a:rPr lang="pt-BR" dirty="0"/>
              <a:t>b) configuram julgamentos vazios ainda que existam crimes comprovados</a:t>
            </a:r>
          </a:p>
          <a:p>
            <a:r>
              <a:rPr lang="pt-BR" dirty="0"/>
              <a:t>c) emitem juízos sobre os outros mas não se veem na posição de acusados</a:t>
            </a:r>
          </a:p>
          <a:p>
            <a:r>
              <a:rPr lang="pt-BR" dirty="0"/>
              <a:t>d) apressam-se em opiniões superficiais mesmo que possuam dados concretos</a:t>
            </a:r>
          </a:p>
        </p:txBody>
      </p:sp>
      <p:pic>
        <p:nvPicPr>
          <p:cNvPr id="4" name="Imagem 3"/>
          <p:cNvPicPr>
            <a:picLocks noChangeAspect="1"/>
          </p:cNvPicPr>
          <p:nvPr/>
        </p:nvPicPr>
        <p:blipFill>
          <a:blip r:embed="rId2"/>
          <a:stretch>
            <a:fillRect/>
          </a:stretch>
        </p:blipFill>
        <p:spPr>
          <a:xfrm>
            <a:off x="1571625" y="320158"/>
            <a:ext cx="6000750" cy="2181225"/>
          </a:xfrm>
          <a:prstGeom prst="rect">
            <a:avLst/>
          </a:prstGeom>
        </p:spPr>
      </p:pic>
    </p:spTree>
    <p:extLst>
      <p:ext uri="{BB962C8B-B14F-4D97-AF65-F5344CB8AC3E}">
        <p14:creationId xmlns:p14="http://schemas.microsoft.com/office/powerpoint/2010/main" val="90722937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p:cNvSpPr/>
          <p:nvPr/>
        </p:nvSpPr>
        <p:spPr>
          <a:xfrm>
            <a:off x="349322" y="689332"/>
            <a:ext cx="8157681" cy="3970318"/>
          </a:xfrm>
          <a:prstGeom prst="rect">
            <a:avLst/>
          </a:prstGeom>
        </p:spPr>
        <p:txBody>
          <a:bodyPr wrap="square">
            <a:spAutoFit/>
          </a:bodyPr>
          <a:lstStyle/>
          <a:p>
            <a:pPr fontAlgn="base"/>
            <a:r>
              <a:rPr lang="pt-BR" sz="1800" b="1" dirty="0">
                <a:solidFill>
                  <a:srgbClr val="404040"/>
                </a:solidFill>
                <a:latin typeface="Calibri" panose="020F0502020204030204" pitchFamily="34" charset="0"/>
                <a:cs typeface="Calibri" panose="020F0502020204030204" pitchFamily="34" charset="0"/>
              </a:rPr>
              <a:t> (Fuvest 2014 - Primeira Fase) </a:t>
            </a:r>
            <a:r>
              <a:rPr lang="pt-BR" sz="1800" dirty="0">
                <a:solidFill>
                  <a:srgbClr val="404040"/>
                </a:solidFill>
                <a:latin typeface="Calibri" panose="020F0502020204030204" pitchFamily="34" charset="0"/>
                <a:cs typeface="Calibri" panose="020F0502020204030204" pitchFamily="34" charset="0"/>
              </a:rPr>
              <a:t>A civilização “pós-moderna” culminou em um progresso inegável, que não foi percebido antecipadamente, em sua inteireza. Ao mesmo tempo, sob o “mau uso” da ciência, da tecnologia e da capacidade de invenção nos precipitou na miséria moral inexorável. Os que condenam a ciência, a tecnologia e a invenção criativa por essa miséria ignoram os desafios que explodiram com o capitalismo monopolista de sua terceira fase.</a:t>
            </a:r>
          </a:p>
          <a:p>
            <a:pPr fontAlgn="base"/>
            <a:r>
              <a:rPr lang="pt-BR" sz="1800" dirty="0">
                <a:solidFill>
                  <a:srgbClr val="404040"/>
                </a:solidFill>
                <a:latin typeface="Calibri" panose="020F0502020204030204" pitchFamily="34" charset="0"/>
                <a:cs typeface="Calibri" panose="020F0502020204030204" pitchFamily="34" charset="0"/>
              </a:rPr>
              <a:t>Em páginas secas premonitórias, E. Mandel</a:t>
            </a:r>
            <a:r>
              <a:rPr lang="pt-BR" sz="1800" baseline="30000" dirty="0">
                <a:solidFill>
                  <a:srgbClr val="404040"/>
                </a:solidFill>
                <a:latin typeface="Calibri" panose="020F0502020204030204" pitchFamily="34" charset="0"/>
                <a:cs typeface="Calibri" panose="020F0502020204030204" pitchFamily="34" charset="0"/>
              </a:rPr>
              <a:t>1</a:t>
            </a:r>
            <a:r>
              <a:rPr lang="pt-BR" sz="1800" dirty="0">
                <a:solidFill>
                  <a:srgbClr val="404040"/>
                </a:solidFill>
                <a:latin typeface="Calibri" panose="020F0502020204030204" pitchFamily="34" charset="0"/>
                <a:cs typeface="Calibri" panose="020F0502020204030204" pitchFamily="34" charset="0"/>
              </a:rPr>
              <a:t> apontara tais riscos. O “livre jogo do mercado” (que não é e nunca foi “livre”) rasgou o ventre das vítimas: milhões de seres humanos nos países ricos e uma carrada maior de milhões nos países pobres. O centro acabou fabricando a sua periferia intrínseca e apossou-se, como não sucedeu nem sob o regime colonial direto, das outras periferias externas, que abrangem quase todo o “resto do mundo</a:t>
            </a:r>
            <a:r>
              <a:rPr lang="pt-BR" sz="1800" dirty="0" smtClean="0">
                <a:solidFill>
                  <a:srgbClr val="404040"/>
                </a:solidFill>
                <a:latin typeface="Calibri" panose="020F0502020204030204" pitchFamily="34" charset="0"/>
                <a:cs typeface="Calibri" panose="020F0502020204030204" pitchFamily="34" charset="0"/>
              </a:rPr>
              <a:t>”. </a:t>
            </a:r>
            <a:r>
              <a:rPr lang="pt-BR" sz="1800" dirty="0">
                <a:solidFill>
                  <a:srgbClr val="404040"/>
                </a:solidFill>
                <a:latin typeface="Calibri" panose="020F0502020204030204" pitchFamily="34" charset="0"/>
                <a:cs typeface="Calibri" panose="020F0502020204030204" pitchFamily="34" charset="0"/>
              </a:rPr>
              <a:t>: Ernest Ezra Mandel (1923-1995): economista e militante político belga.</a:t>
            </a:r>
          </a:p>
          <a:p>
            <a:pPr fontAlgn="base"/>
            <a:endParaRPr lang="pt-BR" sz="1800" dirty="0">
              <a:solidFill>
                <a:srgbClr val="40404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52663141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p:cNvSpPr/>
          <p:nvPr/>
        </p:nvSpPr>
        <p:spPr>
          <a:xfrm>
            <a:off x="359595" y="344992"/>
            <a:ext cx="8291245" cy="3970318"/>
          </a:xfrm>
          <a:prstGeom prst="rect">
            <a:avLst/>
          </a:prstGeom>
        </p:spPr>
        <p:txBody>
          <a:bodyPr wrap="square">
            <a:spAutoFit/>
          </a:bodyPr>
          <a:lstStyle/>
          <a:p>
            <a:pPr fontAlgn="base"/>
            <a:r>
              <a:rPr lang="pt-BR" sz="1800" b="1" dirty="0">
                <a:solidFill>
                  <a:srgbClr val="404040"/>
                </a:solidFill>
                <a:latin typeface="Calibri" panose="020F0502020204030204" pitchFamily="34" charset="0"/>
                <a:cs typeface="Calibri" panose="020F0502020204030204" pitchFamily="34" charset="0"/>
              </a:rPr>
              <a:t>O emprego de aspas em uma dada expressão pode servir, inclusive, para indicar que ela :</a:t>
            </a:r>
          </a:p>
          <a:p>
            <a:pPr fontAlgn="base"/>
            <a:endParaRPr lang="pt-BR" sz="1800" b="1" dirty="0">
              <a:solidFill>
                <a:srgbClr val="404040"/>
              </a:solidFill>
              <a:latin typeface="Calibri" panose="020F0502020204030204" pitchFamily="34" charset="0"/>
              <a:cs typeface="Calibri" panose="020F0502020204030204" pitchFamily="34" charset="0"/>
            </a:endParaRPr>
          </a:p>
          <a:p>
            <a:pPr fontAlgn="base"/>
            <a:r>
              <a:rPr lang="pt-BR" sz="1800" dirty="0" err="1">
                <a:solidFill>
                  <a:srgbClr val="404040"/>
                </a:solidFill>
                <a:latin typeface="Calibri" panose="020F0502020204030204" pitchFamily="34" charset="0"/>
                <a:cs typeface="Calibri" panose="020F0502020204030204" pitchFamily="34" charset="0"/>
              </a:rPr>
              <a:t>I.foi</a:t>
            </a:r>
            <a:r>
              <a:rPr lang="pt-BR" sz="1800" dirty="0">
                <a:solidFill>
                  <a:srgbClr val="404040"/>
                </a:solidFill>
                <a:latin typeface="Calibri" panose="020F0502020204030204" pitchFamily="34" charset="0"/>
                <a:cs typeface="Calibri" panose="020F0502020204030204" pitchFamily="34" charset="0"/>
              </a:rPr>
              <a:t> utilizada pelo autor com algum tipo de restrição;</a:t>
            </a:r>
            <a:br>
              <a:rPr lang="pt-BR" sz="1800" dirty="0">
                <a:solidFill>
                  <a:srgbClr val="404040"/>
                </a:solidFill>
                <a:latin typeface="Calibri" panose="020F0502020204030204" pitchFamily="34" charset="0"/>
                <a:cs typeface="Calibri" panose="020F0502020204030204" pitchFamily="34" charset="0"/>
              </a:rPr>
            </a:br>
            <a:r>
              <a:rPr lang="pt-BR" sz="1800" dirty="0">
                <a:solidFill>
                  <a:srgbClr val="404040"/>
                </a:solidFill>
                <a:latin typeface="Calibri" panose="020F0502020204030204" pitchFamily="34" charset="0"/>
                <a:cs typeface="Calibri" panose="020F0502020204030204" pitchFamily="34" charset="0"/>
              </a:rPr>
              <a:t>II. pertence ao jargão de uma determinada área do conhecimento;</a:t>
            </a:r>
            <a:br>
              <a:rPr lang="pt-BR" sz="1800" dirty="0">
                <a:solidFill>
                  <a:srgbClr val="404040"/>
                </a:solidFill>
                <a:latin typeface="Calibri" panose="020F0502020204030204" pitchFamily="34" charset="0"/>
                <a:cs typeface="Calibri" panose="020F0502020204030204" pitchFamily="34" charset="0"/>
              </a:rPr>
            </a:br>
            <a:r>
              <a:rPr lang="pt-BR" sz="1800" dirty="0">
                <a:solidFill>
                  <a:srgbClr val="404040"/>
                </a:solidFill>
                <a:latin typeface="Calibri" panose="020F0502020204030204" pitchFamily="34" charset="0"/>
                <a:cs typeface="Calibri" panose="020F0502020204030204" pitchFamily="34" charset="0"/>
              </a:rPr>
              <a:t>III. contém sentido pejorativo, não assumido pelo autor.</a:t>
            </a:r>
          </a:p>
          <a:p>
            <a:pPr marL="400050" indent="-400050" fontAlgn="base">
              <a:buAutoNum type="romanUcPeriod"/>
            </a:pPr>
            <a:endParaRPr lang="pt-BR" sz="1800" b="1" dirty="0">
              <a:solidFill>
                <a:srgbClr val="404040"/>
              </a:solidFill>
              <a:latin typeface="Calibri" panose="020F0502020204030204" pitchFamily="34" charset="0"/>
              <a:cs typeface="Calibri" panose="020F0502020204030204" pitchFamily="34" charset="0"/>
            </a:endParaRPr>
          </a:p>
          <a:p>
            <a:pPr fontAlgn="base"/>
            <a:r>
              <a:rPr lang="pt-BR" sz="1800" b="1" dirty="0">
                <a:solidFill>
                  <a:srgbClr val="404040"/>
                </a:solidFill>
                <a:latin typeface="Calibri" panose="020F0502020204030204" pitchFamily="34" charset="0"/>
                <a:cs typeface="Calibri" panose="020F0502020204030204" pitchFamily="34" charset="0"/>
              </a:rPr>
              <a:t>Considere as seguintes ocorrências de emprego de aspas presentes no texto</a:t>
            </a:r>
            <a:r>
              <a:rPr lang="pt-BR" sz="1800" b="1" dirty="0" smtClean="0">
                <a:solidFill>
                  <a:srgbClr val="404040"/>
                </a:solidFill>
                <a:latin typeface="Calibri" panose="020F0502020204030204" pitchFamily="34" charset="0"/>
                <a:cs typeface="Calibri" panose="020F0502020204030204" pitchFamily="34" charset="0"/>
              </a:rPr>
              <a:t>:</a:t>
            </a:r>
          </a:p>
          <a:p>
            <a:pPr fontAlgn="base"/>
            <a:endParaRPr lang="pt-BR" sz="1800" b="1" dirty="0">
              <a:solidFill>
                <a:srgbClr val="404040"/>
              </a:solidFill>
              <a:latin typeface="Calibri" panose="020F0502020204030204" pitchFamily="34" charset="0"/>
              <a:cs typeface="Calibri" panose="020F0502020204030204" pitchFamily="34" charset="0"/>
            </a:endParaRPr>
          </a:p>
          <a:p>
            <a:pPr fontAlgn="base"/>
            <a:r>
              <a:rPr lang="pt-BR" sz="1800" dirty="0">
                <a:solidFill>
                  <a:srgbClr val="404040"/>
                </a:solidFill>
                <a:latin typeface="Calibri" panose="020F0502020204030204" pitchFamily="34" charset="0"/>
                <a:cs typeface="Calibri" panose="020F0502020204030204" pitchFamily="34" charset="0"/>
              </a:rPr>
              <a:t>A. “pós-moderna” (L. 1);</a:t>
            </a:r>
            <a:br>
              <a:rPr lang="pt-BR" sz="1800" dirty="0">
                <a:solidFill>
                  <a:srgbClr val="404040"/>
                </a:solidFill>
                <a:latin typeface="Calibri" panose="020F0502020204030204" pitchFamily="34" charset="0"/>
                <a:cs typeface="Calibri" panose="020F0502020204030204" pitchFamily="34" charset="0"/>
              </a:rPr>
            </a:br>
            <a:r>
              <a:rPr lang="pt-BR" sz="1800" dirty="0">
                <a:solidFill>
                  <a:srgbClr val="404040"/>
                </a:solidFill>
                <a:latin typeface="Calibri" panose="020F0502020204030204" pitchFamily="34" charset="0"/>
                <a:cs typeface="Calibri" panose="020F0502020204030204" pitchFamily="34" charset="0"/>
              </a:rPr>
              <a:t>B. “mau uso” (L. 2);</a:t>
            </a:r>
            <a:br>
              <a:rPr lang="pt-BR" sz="1800" dirty="0">
                <a:solidFill>
                  <a:srgbClr val="404040"/>
                </a:solidFill>
                <a:latin typeface="Calibri" panose="020F0502020204030204" pitchFamily="34" charset="0"/>
                <a:cs typeface="Calibri" panose="020F0502020204030204" pitchFamily="34" charset="0"/>
              </a:rPr>
            </a:br>
            <a:r>
              <a:rPr lang="pt-BR" sz="1800" dirty="0">
                <a:solidFill>
                  <a:srgbClr val="404040"/>
                </a:solidFill>
                <a:latin typeface="Calibri" panose="020F0502020204030204" pitchFamily="34" charset="0"/>
                <a:cs typeface="Calibri" panose="020F0502020204030204" pitchFamily="34" charset="0"/>
              </a:rPr>
              <a:t>C. “livre jogo do mercado” (L.6);</a:t>
            </a:r>
            <a:br>
              <a:rPr lang="pt-BR" sz="1800" dirty="0">
                <a:solidFill>
                  <a:srgbClr val="404040"/>
                </a:solidFill>
                <a:latin typeface="Calibri" panose="020F0502020204030204" pitchFamily="34" charset="0"/>
                <a:cs typeface="Calibri" panose="020F0502020204030204" pitchFamily="34" charset="0"/>
              </a:rPr>
            </a:br>
            <a:r>
              <a:rPr lang="pt-BR" sz="1800" dirty="0">
                <a:solidFill>
                  <a:srgbClr val="404040"/>
                </a:solidFill>
                <a:latin typeface="Calibri" panose="020F0502020204030204" pitchFamily="34" charset="0"/>
                <a:cs typeface="Calibri" panose="020F0502020204030204" pitchFamily="34" charset="0"/>
              </a:rPr>
              <a:t>D. “livre” (L. 7);</a:t>
            </a:r>
            <a:br>
              <a:rPr lang="pt-BR" sz="1800" dirty="0">
                <a:solidFill>
                  <a:srgbClr val="404040"/>
                </a:solidFill>
                <a:latin typeface="Calibri" panose="020F0502020204030204" pitchFamily="34" charset="0"/>
                <a:cs typeface="Calibri" panose="020F0502020204030204" pitchFamily="34" charset="0"/>
              </a:rPr>
            </a:br>
            <a:r>
              <a:rPr lang="pt-BR" sz="1800" dirty="0">
                <a:solidFill>
                  <a:srgbClr val="404040"/>
                </a:solidFill>
                <a:latin typeface="Calibri" panose="020F0502020204030204" pitchFamily="34" charset="0"/>
                <a:cs typeface="Calibri" panose="020F0502020204030204" pitchFamily="34" charset="0"/>
              </a:rPr>
              <a:t>E. “resto do mundo” (L. 9).</a:t>
            </a:r>
          </a:p>
        </p:txBody>
      </p:sp>
    </p:spTree>
    <p:extLst>
      <p:ext uri="{BB962C8B-B14F-4D97-AF65-F5344CB8AC3E}">
        <p14:creationId xmlns:p14="http://schemas.microsoft.com/office/powerpoint/2010/main" val="394034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p:cNvSpPr/>
          <p:nvPr/>
        </p:nvSpPr>
        <p:spPr>
          <a:xfrm>
            <a:off x="549667" y="399147"/>
            <a:ext cx="4572000" cy="1815882"/>
          </a:xfrm>
          <a:prstGeom prst="rect">
            <a:avLst/>
          </a:prstGeom>
        </p:spPr>
        <p:txBody>
          <a:bodyPr>
            <a:spAutoFit/>
          </a:bodyPr>
          <a:lstStyle/>
          <a:p>
            <a:r>
              <a:rPr lang="pt-BR" dirty="0">
                <a:solidFill>
                  <a:srgbClr val="404040"/>
                </a:solidFill>
                <a:latin typeface="Droid Serif"/>
              </a:rPr>
              <a:t>Alternativa c: emitem juízos sobre os outros mas não se veem na posição de </a:t>
            </a:r>
            <a:r>
              <a:rPr lang="pt-BR" dirty="0" smtClean="0">
                <a:solidFill>
                  <a:srgbClr val="404040"/>
                </a:solidFill>
                <a:latin typeface="Droid Serif"/>
              </a:rPr>
              <a:t>acusados</a:t>
            </a:r>
            <a:endParaRPr lang="pt-BR" dirty="0">
              <a:solidFill>
                <a:srgbClr val="404040"/>
              </a:solidFill>
              <a:latin typeface="Droid Serif"/>
            </a:endParaRPr>
          </a:p>
          <a:p>
            <a:endParaRPr lang="pt-BR" dirty="0" smtClean="0">
              <a:solidFill>
                <a:srgbClr val="404040"/>
              </a:solidFill>
              <a:latin typeface="Droid Serif"/>
            </a:endParaRPr>
          </a:p>
          <a:p>
            <a:endParaRPr lang="pt-BR" dirty="0">
              <a:solidFill>
                <a:srgbClr val="404040"/>
              </a:solidFill>
              <a:latin typeface="Droid Serif"/>
            </a:endParaRPr>
          </a:p>
          <a:p>
            <a:endParaRPr lang="pt-BR" dirty="0" smtClean="0">
              <a:solidFill>
                <a:srgbClr val="404040"/>
              </a:solidFill>
              <a:latin typeface="Droid Serif"/>
            </a:endParaRPr>
          </a:p>
          <a:p>
            <a:endParaRPr lang="pt-BR" dirty="0">
              <a:solidFill>
                <a:srgbClr val="404040"/>
              </a:solidFill>
              <a:latin typeface="Droid Serif"/>
            </a:endParaRPr>
          </a:p>
          <a:p>
            <a:endParaRPr lang="pt-BR" dirty="0" smtClean="0">
              <a:solidFill>
                <a:srgbClr val="404040"/>
              </a:solidFill>
              <a:latin typeface="Droid Serif"/>
            </a:endParaRPr>
          </a:p>
          <a:p>
            <a:r>
              <a:rPr lang="pt-BR" dirty="0"/>
              <a:t>Alternativa a: </a:t>
            </a:r>
            <a:r>
              <a:rPr lang="pt-BR" dirty="0" smtClean="0"/>
              <a:t>A e </a:t>
            </a:r>
            <a:r>
              <a:rPr lang="pt-BR" dirty="0"/>
              <a:t>C </a:t>
            </a:r>
          </a:p>
        </p:txBody>
      </p:sp>
    </p:spTree>
    <p:extLst>
      <p:ext uri="{BB962C8B-B14F-4D97-AF65-F5344CB8AC3E}">
        <p14:creationId xmlns:p14="http://schemas.microsoft.com/office/powerpoint/2010/main" val="22347184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p:cNvPicPr>
            <a:picLocks noChangeAspect="1"/>
          </p:cNvPicPr>
          <p:nvPr/>
        </p:nvPicPr>
        <p:blipFill rotWithShape="1">
          <a:blip r:embed="rId2"/>
          <a:srcRect l="1" t="4342" r="629" b="5585"/>
          <a:stretch/>
        </p:blipFill>
        <p:spPr>
          <a:xfrm>
            <a:off x="267124" y="143469"/>
            <a:ext cx="8280975" cy="5000031"/>
          </a:xfrm>
          <a:prstGeom prst="rect">
            <a:avLst/>
          </a:prstGeom>
        </p:spPr>
      </p:pic>
      <p:sp>
        <p:nvSpPr>
          <p:cNvPr id="2" name="Retângulo 1"/>
          <p:cNvSpPr/>
          <p:nvPr/>
        </p:nvSpPr>
        <p:spPr>
          <a:xfrm>
            <a:off x="3226085" y="976045"/>
            <a:ext cx="4890499" cy="2746906"/>
          </a:xfrm>
          <a:prstGeom prst="rect">
            <a:avLst/>
          </a:prstGeom>
        </p:spPr>
        <p:txBody>
          <a:bodyPr wrap="square">
            <a:spAutoFit/>
          </a:bodyPr>
          <a:lstStyle/>
          <a:p>
            <a:pPr>
              <a:lnSpc>
                <a:spcPct val="115000"/>
              </a:lnSpc>
            </a:pPr>
            <a:endParaRPr lang="pt-BR" dirty="0" smtClean="0">
              <a:latin typeface="Calibri" panose="020F0502020204030204" pitchFamily="34" charset="0"/>
              <a:ea typeface="Arial" panose="020B0604020202020204" pitchFamily="34" charset="0"/>
              <a:cs typeface="Calibri" panose="020F0502020204030204" pitchFamily="34" charset="0"/>
            </a:endParaRPr>
          </a:p>
          <a:p>
            <a:pPr>
              <a:lnSpc>
                <a:spcPct val="115000"/>
              </a:lnSpc>
            </a:pPr>
            <a:r>
              <a:rPr lang="pt-BR" dirty="0" smtClean="0">
                <a:latin typeface="Calibri" panose="020F0502020204030204" pitchFamily="34" charset="0"/>
                <a:ea typeface="Arial" panose="020B0604020202020204" pitchFamily="34" charset="0"/>
                <a:cs typeface="Calibri" panose="020F0502020204030204" pitchFamily="34" charset="0"/>
              </a:rPr>
              <a:t>A </a:t>
            </a:r>
            <a:r>
              <a:rPr lang="pt-BR" dirty="0">
                <a:latin typeface="Calibri" panose="020F0502020204030204" pitchFamily="34" charset="0"/>
                <a:ea typeface="Arial" panose="020B0604020202020204" pitchFamily="34" charset="0"/>
                <a:cs typeface="Calibri" panose="020F0502020204030204" pitchFamily="34" charset="0"/>
              </a:rPr>
              <a:t>maior aventura de um ser humano é viajar.</a:t>
            </a:r>
          </a:p>
          <a:p>
            <a:pPr>
              <a:lnSpc>
                <a:spcPct val="115000"/>
              </a:lnSpc>
            </a:pPr>
            <a:r>
              <a:rPr lang="pt-BR" dirty="0">
                <a:latin typeface="Calibri" panose="020F0502020204030204" pitchFamily="34" charset="0"/>
                <a:ea typeface="Arial" panose="020B0604020202020204" pitchFamily="34" charset="0"/>
                <a:cs typeface="Calibri" panose="020F0502020204030204" pitchFamily="34" charset="0"/>
              </a:rPr>
              <a:t>E a maior viagem que alguém pode empreender</a:t>
            </a:r>
          </a:p>
          <a:p>
            <a:pPr>
              <a:lnSpc>
                <a:spcPct val="115000"/>
              </a:lnSpc>
            </a:pPr>
            <a:r>
              <a:rPr lang="pt-BR" dirty="0">
                <a:latin typeface="Calibri" panose="020F0502020204030204" pitchFamily="34" charset="0"/>
                <a:ea typeface="Arial" panose="020B0604020202020204" pitchFamily="34" charset="0"/>
                <a:cs typeface="Calibri" panose="020F0502020204030204" pitchFamily="34" charset="0"/>
              </a:rPr>
              <a:t>É para dentro de si mesmo.</a:t>
            </a:r>
          </a:p>
          <a:p>
            <a:pPr>
              <a:lnSpc>
                <a:spcPct val="115000"/>
              </a:lnSpc>
            </a:pPr>
            <a:r>
              <a:rPr lang="pt-BR" dirty="0">
                <a:latin typeface="Calibri" panose="020F0502020204030204" pitchFamily="34" charset="0"/>
                <a:ea typeface="Arial" panose="020B0604020202020204" pitchFamily="34" charset="0"/>
                <a:cs typeface="Calibri" panose="020F0502020204030204" pitchFamily="34" charset="0"/>
              </a:rPr>
              <a:t>E o modo mais emocionante de realizá-la é ler um  livro</a:t>
            </a:r>
            <a:r>
              <a:rPr lang="pt-BR" dirty="0" smtClean="0">
                <a:latin typeface="Calibri" panose="020F0502020204030204" pitchFamily="34" charset="0"/>
                <a:ea typeface="Arial" panose="020B0604020202020204" pitchFamily="34" charset="0"/>
                <a:cs typeface="Calibri" panose="020F0502020204030204" pitchFamily="34" charset="0"/>
              </a:rPr>
              <a:t>, pois </a:t>
            </a:r>
            <a:r>
              <a:rPr lang="pt-BR" dirty="0">
                <a:latin typeface="Calibri" panose="020F0502020204030204" pitchFamily="34" charset="0"/>
                <a:ea typeface="Arial" panose="020B0604020202020204" pitchFamily="34" charset="0"/>
                <a:cs typeface="Calibri" panose="020F0502020204030204" pitchFamily="34" charset="0"/>
              </a:rPr>
              <a:t>o livro revela que a vida é o maior de todos os livros</a:t>
            </a:r>
            <a:r>
              <a:rPr lang="pt-BR" dirty="0" smtClean="0">
                <a:latin typeface="Calibri" panose="020F0502020204030204" pitchFamily="34" charset="0"/>
                <a:ea typeface="Arial" panose="020B0604020202020204" pitchFamily="34" charset="0"/>
                <a:cs typeface="Calibri" panose="020F0502020204030204" pitchFamily="34" charset="0"/>
              </a:rPr>
              <a:t>, Mas </a:t>
            </a:r>
            <a:r>
              <a:rPr lang="pt-BR" dirty="0">
                <a:latin typeface="Calibri" panose="020F0502020204030204" pitchFamily="34" charset="0"/>
                <a:ea typeface="Arial" panose="020B0604020202020204" pitchFamily="34" charset="0"/>
                <a:cs typeface="Calibri" panose="020F0502020204030204" pitchFamily="34" charset="0"/>
              </a:rPr>
              <a:t>é pouco útil para quem, não souber ler nas entrelinhas</a:t>
            </a:r>
          </a:p>
          <a:p>
            <a:pPr>
              <a:lnSpc>
                <a:spcPct val="115000"/>
              </a:lnSpc>
            </a:pPr>
            <a:r>
              <a:rPr lang="pt-BR" dirty="0">
                <a:latin typeface="Calibri" panose="020F0502020204030204" pitchFamily="34" charset="0"/>
                <a:ea typeface="Arial" panose="020B0604020202020204" pitchFamily="34" charset="0"/>
                <a:cs typeface="Calibri" panose="020F0502020204030204" pitchFamily="34" charset="0"/>
              </a:rPr>
              <a:t>E descobrir o que as palavras não disseram</a:t>
            </a:r>
            <a:r>
              <a:rPr lang="pt-BR" sz="1050" dirty="0" smtClean="0">
                <a:latin typeface="Arial" panose="020B0604020202020204" pitchFamily="34" charset="0"/>
                <a:ea typeface="Arial" panose="020B0604020202020204" pitchFamily="34" charset="0"/>
              </a:rPr>
              <a:t>.</a:t>
            </a:r>
          </a:p>
          <a:p>
            <a:pPr>
              <a:lnSpc>
                <a:spcPct val="115000"/>
              </a:lnSpc>
            </a:pPr>
            <a:endParaRPr lang="pt-BR" sz="1050" dirty="0" smtClean="0">
              <a:latin typeface="Arial" panose="020B0604020202020204" pitchFamily="34" charset="0"/>
              <a:ea typeface="Arial" panose="020B0604020202020204" pitchFamily="34" charset="0"/>
            </a:endParaRPr>
          </a:p>
          <a:p>
            <a:pPr algn="r">
              <a:lnSpc>
                <a:spcPct val="115000"/>
              </a:lnSpc>
            </a:pPr>
            <a:r>
              <a:rPr lang="pt-BR" sz="800" i="1" dirty="0" smtClean="0">
                <a:solidFill>
                  <a:srgbClr val="002060"/>
                </a:solidFill>
                <a:latin typeface="Arial" panose="020B0604020202020204" pitchFamily="34" charset="0"/>
                <a:ea typeface="Arial" panose="020B0604020202020204" pitchFamily="34" charset="0"/>
              </a:rPr>
              <a:t>Augusto </a:t>
            </a:r>
            <a:r>
              <a:rPr lang="pt-BR" sz="800" i="1" dirty="0">
                <a:solidFill>
                  <a:srgbClr val="002060"/>
                </a:solidFill>
                <a:latin typeface="Arial" panose="020B0604020202020204" pitchFamily="34" charset="0"/>
                <a:ea typeface="Arial" panose="020B0604020202020204" pitchFamily="34" charset="0"/>
              </a:rPr>
              <a:t>Cury</a:t>
            </a:r>
          </a:p>
          <a:p>
            <a:pPr algn="r">
              <a:lnSpc>
                <a:spcPct val="115000"/>
              </a:lnSpc>
            </a:pPr>
            <a:r>
              <a:rPr lang="pt-BR" sz="800" i="1" dirty="0">
                <a:solidFill>
                  <a:srgbClr val="002060"/>
                </a:solidFill>
                <a:latin typeface="Arial" panose="020B0604020202020204" pitchFamily="34" charset="0"/>
                <a:ea typeface="Arial" panose="020B0604020202020204" pitchFamily="34" charset="0"/>
              </a:rPr>
              <a:t>Médico psiquiatra, professor e escritor brasileiro.</a:t>
            </a:r>
          </a:p>
          <a:p>
            <a:pPr algn="r">
              <a:lnSpc>
                <a:spcPct val="115000"/>
              </a:lnSpc>
            </a:pPr>
            <a:r>
              <a:rPr lang="pt-BR" sz="800" i="1" dirty="0">
                <a:solidFill>
                  <a:srgbClr val="002060"/>
                </a:solidFill>
                <a:latin typeface="Arial" panose="020B0604020202020204" pitchFamily="34" charset="0"/>
                <a:ea typeface="Arial" panose="020B0604020202020204" pitchFamily="34" charset="0"/>
              </a:rPr>
              <a:t>Autor da teoria da Inteligência Multifocal</a:t>
            </a:r>
            <a:endParaRPr lang="pt-BR" sz="800" i="1" dirty="0">
              <a:solidFill>
                <a:srgbClr val="002060"/>
              </a:solidFill>
              <a:effectLst/>
              <a:latin typeface="Arial" panose="020B0604020202020204" pitchFamily="34" charset="0"/>
              <a:ea typeface="Arial" panose="020B0604020202020204" pitchFamily="34" charset="0"/>
            </a:endParaRPr>
          </a:p>
        </p:txBody>
      </p:sp>
    </p:spTree>
    <p:extLst>
      <p:ext uri="{BB962C8B-B14F-4D97-AF65-F5344CB8AC3E}">
        <p14:creationId xmlns:p14="http://schemas.microsoft.com/office/powerpoint/2010/main" val="7619591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4" name="Google Shape;54;p13"/>
          <p:cNvPicPr preferRelativeResize="0"/>
          <p:nvPr/>
        </p:nvPicPr>
        <p:blipFill>
          <a:blip r:embed="rId3">
            <a:alphaModFix/>
          </a:blip>
          <a:stretch>
            <a:fillRect/>
          </a:stretch>
        </p:blipFill>
        <p:spPr>
          <a:xfrm>
            <a:off x="0" y="0"/>
            <a:ext cx="9144000" cy="5143500"/>
          </a:xfrm>
          <a:prstGeom prst="rect">
            <a:avLst/>
          </a:prstGeom>
          <a:noFill/>
          <a:ln>
            <a:noFill/>
          </a:ln>
        </p:spPr>
      </p:pic>
    </p:spTree>
    <p:extLst>
      <p:ext uri="{BB962C8B-B14F-4D97-AF65-F5344CB8AC3E}">
        <p14:creationId xmlns:p14="http://schemas.microsoft.com/office/powerpoint/2010/main" val="292466510"/>
      </p:ext>
    </p:extLst>
  </p:cSld>
  <p:clrMapOvr>
    <a:masterClrMapping/>
  </p:clrMapOvr>
  <mc:AlternateContent xmlns:mc="http://schemas.openxmlformats.org/markup-compatibility/2006" xmlns:p14="http://schemas.microsoft.com/office/powerpoint/2010/main">
    <mc:Choice Requires="p14">
      <p:transition spd="slow" p14:dur="5000">
        <p14:gallery dir="l"/>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14"/>
          <p:cNvSpPr txBox="1"/>
          <p:nvPr/>
        </p:nvSpPr>
        <p:spPr>
          <a:xfrm>
            <a:off x="6242100" y="1510600"/>
            <a:ext cx="2815800" cy="35940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pt-BR" sz="2400" b="1">
                <a:solidFill>
                  <a:srgbClr val="741B47"/>
                </a:solidFill>
              </a:rPr>
              <a:t>É a representação do pensamento por meio de sinais que permitem a comunicação e a interação entre as pessoas.</a:t>
            </a:r>
            <a:endParaRPr sz="2400" b="1">
              <a:solidFill>
                <a:srgbClr val="741B47"/>
              </a:solidFill>
            </a:endParaRPr>
          </a:p>
        </p:txBody>
      </p:sp>
      <p:sp>
        <p:nvSpPr>
          <p:cNvPr id="60" name="Google Shape;60;p14"/>
          <p:cNvSpPr txBox="1"/>
          <p:nvPr/>
        </p:nvSpPr>
        <p:spPr>
          <a:xfrm>
            <a:off x="763775" y="3568225"/>
            <a:ext cx="1885500" cy="97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1" name="Google Shape;61;p14"/>
          <p:cNvSpPr txBox="1"/>
          <p:nvPr/>
        </p:nvSpPr>
        <p:spPr>
          <a:xfrm>
            <a:off x="429625" y="3484700"/>
            <a:ext cx="2112300" cy="106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2" name="Google Shape;62;p14"/>
          <p:cNvSpPr txBox="1"/>
          <p:nvPr/>
        </p:nvSpPr>
        <p:spPr>
          <a:xfrm>
            <a:off x="3150550" y="3234075"/>
            <a:ext cx="2351100" cy="131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3" name="Google Shape;63;p14"/>
          <p:cNvSpPr txBox="1"/>
          <p:nvPr/>
        </p:nvSpPr>
        <p:spPr>
          <a:xfrm>
            <a:off x="5549250" y="3293750"/>
            <a:ext cx="2413200" cy="1443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64" name="Google Shape;64;p14"/>
          <p:cNvPicPr preferRelativeResize="0"/>
          <p:nvPr/>
        </p:nvPicPr>
        <p:blipFill rotWithShape="1">
          <a:blip r:embed="rId3">
            <a:alphaModFix/>
          </a:blip>
          <a:srcRect l="4920" t="1729" r="-4920"/>
          <a:stretch/>
        </p:blipFill>
        <p:spPr>
          <a:xfrm>
            <a:off x="0" y="0"/>
            <a:ext cx="6441849" cy="5143500"/>
          </a:xfrm>
          <a:prstGeom prst="rect">
            <a:avLst/>
          </a:prstGeom>
          <a:noFill/>
          <a:ln>
            <a:noFill/>
          </a:ln>
        </p:spPr>
      </p:pic>
      <p:sp>
        <p:nvSpPr>
          <p:cNvPr id="65" name="Google Shape;65;p14"/>
          <p:cNvSpPr/>
          <p:nvPr/>
        </p:nvSpPr>
        <p:spPr>
          <a:xfrm>
            <a:off x="71600" y="-1"/>
            <a:ext cx="8191425" cy="595650"/>
          </a:xfrm>
          <a:prstGeom prst="rect">
            <a:avLst/>
          </a:prstGeom>
        </p:spPr>
        <p:txBody>
          <a:bodyPr>
            <a:prstTxWarp prst="textPlain">
              <a:avLst/>
            </a:prstTxWarp>
          </a:bodyPr>
          <a:lstStyle/>
          <a:p>
            <a:pPr lvl="0" algn="ctr"/>
            <a:r>
              <a:rPr b="0" i="0">
                <a:ln w="9525" cap="flat" cmpd="sng">
                  <a:solidFill>
                    <a:srgbClr val="A61C00"/>
                  </a:solidFill>
                  <a:prstDash val="solid"/>
                  <a:round/>
                  <a:headEnd type="none" w="sm" len="sm"/>
                  <a:tailEnd type="none" w="sm" len="sm"/>
                </a:ln>
                <a:solidFill>
                  <a:srgbClr val="EA9999"/>
                </a:solidFill>
                <a:latin typeface="Arial"/>
              </a:rPr>
              <a:t>LINGUAGEM</a:t>
            </a:r>
          </a:p>
        </p:txBody>
      </p:sp>
    </p:spTree>
    <p:extLst>
      <p:ext uri="{BB962C8B-B14F-4D97-AF65-F5344CB8AC3E}">
        <p14:creationId xmlns:p14="http://schemas.microsoft.com/office/powerpoint/2010/main" val="3933399680"/>
      </p:ext>
    </p:extLst>
  </p:cSld>
  <p:clrMapOvr>
    <a:masterClrMapping/>
  </p:clrMapOvr>
  <mc:AlternateContent xmlns:mc="http://schemas.openxmlformats.org/markup-compatibility/2006" xmlns:p14="http://schemas.microsoft.com/office/powerpoint/2010/main">
    <mc:Choice Requires="p14">
      <p:transition spd="slow" p14:dur="25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5"/>
          <p:cNvSpPr txBox="1"/>
          <p:nvPr/>
        </p:nvSpPr>
        <p:spPr>
          <a:xfrm>
            <a:off x="3402450" y="274500"/>
            <a:ext cx="2339100" cy="5250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pt-BR"/>
              <a:t>     </a:t>
            </a:r>
            <a:r>
              <a:rPr lang="pt-BR" sz="1800" b="1"/>
              <a:t>  </a:t>
            </a:r>
            <a:r>
              <a:rPr lang="pt-BR" sz="1800" b="1">
                <a:solidFill>
                  <a:schemeClr val="accent5"/>
                </a:solidFill>
              </a:rPr>
              <a:t>LINGUAGEM </a:t>
            </a:r>
            <a:endParaRPr sz="1800" b="1">
              <a:solidFill>
                <a:schemeClr val="accent5"/>
              </a:solidFill>
            </a:endParaRPr>
          </a:p>
        </p:txBody>
      </p:sp>
      <p:cxnSp>
        <p:nvCxnSpPr>
          <p:cNvPr id="71" name="Google Shape;71;p15"/>
          <p:cNvCxnSpPr>
            <a:endCxn id="72" idx="0"/>
          </p:cNvCxnSpPr>
          <p:nvPr/>
        </p:nvCxnSpPr>
        <p:spPr>
          <a:xfrm flipH="1">
            <a:off x="2571825" y="799425"/>
            <a:ext cx="2000100" cy="1921500"/>
          </a:xfrm>
          <a:prstGeom prst="straightConnector1">
            <a:avLst/>
          </a:prstGeom>
          <a:noFill/>
          <a:ln w="38100" cap="flat" cmpd="sng">
            <a:solidFill>
              <a:schemeClr val="dk2"/>
            </a:solidFill>
            <a:prstDash val="solid"/>
            <a:round/>
            <a:headEnd type="none" w="med" len="med"/>
            <a:tailEnd type="triangle" w="med" len="med"/>
          </a:ln>
        </p:spPr>
      </p:cxnSp>
      <p:cxnSp>
        <p:nvCxnSpPr>
          <p:cNvPr id="73" name="Google Shape;73;p15"/>
          <p:cNvCxnSpPr>
            <a:stCxn id="70" idx="2"/>
          </p:cNvCxnSpPr>
          <p:nvPr/>
        </p:nvCxnSpPr>
        <p:spPr>
          <a:xfrm>
            <a:off x="4572000" y="799500"/>
            <a:ext cx="1788900" cy="1921500"/>
          </a:xfrm>
          <a:prstGeom prst="straightConnector1">
            <a:avLst/>
          </a:prstGeom>
          <a:noFill/>
          <a:ln w="38100" cap="flat" cmpd="sng">
            <a:solidFill>
              <a:schemeClr val="dk2"/>
            </a:solidFill>
            <a:prstDash val="solid"/>
            <a:round/>
            <a:headEnd type="none" w="med" len="med"/>
            <a:tailEnd type="triangle" w="med" len="med"/>
          </a:ln>
        </p:spPr>
      </p:cxnSp>
      <p:sp>
        <p:nvSpPr>
          <p:cNvPr id="72" name="Google Shape;72;p15"/>
          <p:cNvSpPr txBox="1"/>
          <p:nvPr/>
        </p:nvSpPr>
        <p:spPr>
          <a:xfrm>
            <a:off x="1312725" y="2720925"/>
            <a:ext cx="2518200" cy="692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4" name="Google Shape;74;p15"/>
          <p:cNvSpPr txBox="1"/>
          <p:nvPr/>
        </p:nvSpPr>
        <p:spPr>
          <a:xfrm>
            <a:off x="1557600" y="2977425"/>
            <a:ext cx="1425900" cy="5250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pt-BR" sz="1800" b="1">
                <a:solidFill>
                  <a:schemeClr val="accent5"/>
                </a:solidFill>
              </a:rPr>
              <a:t> VERBAL</a:t>
            </a:r>
            <a:endParaRPr sz="1800" b="1">
              <a:solidFill>
                <a:schemeClr val="accent5"/>
              </a:solidFill>
            </a:endParaRPr>
          </a:p>
          <a:p>
            <a:pPr marL="0" lvl="0" indent="0" algn="l" rtl="0">
              <a:spcBef>
                <a:spcPts val="0"/>
              </a:spcBef>
              <a:spcAft>
                <a:spcPts val="0"/>
              </a:spcAft>
              <a:buNone/>
            </a:pPr>
            <a:endParaRPr/>
          </a:p>
        </p:txBody>
      </p:sp>
      <p:sp>
        <p:nvSpPr>
          <p:cNvPr id="75" name="Google Shape;75;p15"/>
          <p:cNvSpPr txBox="1"/>
          <p:nvPr/>
        </p:nvSpPr>
        <p:spPr>
          <a:xfrm>
            <a:off x="5608875" y="2947425"/>
            <a:ext cx="1837800" cy="5850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pt-BR" sz="1800" b="1">
                <a:solidFill>
                  <a:schemeClr val="accent5"/>
                </a:solidFill>
              </a:rPr>
              <a:t> NÃO-VERBAL</a:t>
            </a:r>
            <a:endParaRPr sz="1800" b="1">
              <a:solidFill>
                <a:schemeClr val="accent5"/>
              </a:solidFill>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382289213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pic>
        <p:nvPicPr>
          <p:cNvPr id="80" name="Google Shape;80;p16" descr="Nós seres humanos nos comunicamos através da linguagem. Podemos, por exemplo, trocar informações, expressarmos nossos sentimentos e pensamentos, fazermos questionamentos por meio de palavras, gestos, símbolos, desenhos; da postura corporal; do tom de voz. Desse modo, utilizamos a linguagem verbal e/ou a não-verbal para nos comunicarmos. [...]" title="Linguagem Verbal e Não-Verbal">
            <a:hlinkClick r:id="rId3"/>
          </p:cNvPr>
          <p:cNvPicPr preferRelativeResize="0"/>
          <p:nvPr/>
        </p:nvPicPr>
        <p:blipFill>
          <a:blip r:embed="rId4">
            <a:alphaModFix/>
          </a:blip>
          <a:stretch>
            <a:fillRect/>
          </a:stretch>
        </p:blipFill>
        <p:spPr>
          <a:xfrm>
            <a:off x="0" y="0"/>
            <a:ext cx="9144000" cy="5143500"/>
          </a:xfrm>
          <a:prstGeom prst="rect">
            <a:avLst/>
          </a:prstGeom>
          <a:noFill/>
          <a:ln>
            <a:noFill/>
          </a:ln>
        </p:spPr>
      </p:pic>
    </p:spTree>
    <p:extLst>
      <p:ext uri="{BB962C8B-B14F-4D97-AF65-F5344CB8AC3E}">
        <p14:creationId xmlns:p14="http://schemas.microsoft.com/office/powerpoint/2010/main" val="250717299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7"/>
          <p:cNvSpPr txBox="1"/>
          <p:nvPr/>
        </p:nvSpPr>
        <p:spPr>
          <a:xfrm>
            <a:off x="149725" y="137200"/>
            <a:ext cx="6866400" cy="33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6" name="Google Shape;86;p17"/>
          <p:cNvSpPr txBox="1"/>
          <p:nvPr/>
        </p:nvSpPr>
        <p:spPr>
          <a:xfrm>
            <a:off x="37450" y="162300"/>
            <a:ext cx="8002500" cy="586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b="1">
                <a:solidFill>
                  <a:srgbClr val="980000"/>
                </a:solidFill>
              </a:rPr>
              <a:t>Presta atenção neste trecho e diga quais as linguagens que você consegue perceber.</a:t>
            </a:r>
            <a:endParaRPr b="1">
              <a:solidFill>
                <a:srgbClr val="980000"/>
              </a:solidFill>
            </a:endParaRPr>
          </a:p>
        </p:txBody>
      </p:sp>
      <p:pic>
        <p:nvPicPr>
          <p:cNvPr id="87" name="Google Shape;87;p17" descr="CHARLES CHAPLIN NA JAULA COM LEÃO,CENA ÉPICA MUITO ENGRAÇADA." title="PRA MORRER DE RIR,VÍDEO MUITO ENGRAÇADO,MESTRE DO HUMOR,CHARLES CHAPLIN">
            <a:hlinkClick r:id="rId3"/>
          </p:cNvPr>
          <p:cNvPicPr preferRelativeResize="0"/>
          <p:nvPr/>
        </p:nvPicPr>
        <p:blipFill>
          <a:blip r:embed="rId4">
            <a:alphaModFix/>
          </a:blip>
          <a:stretch>
            <a:fillRect/>
          </a:stretch>
        </p:blipFill>
        <p:spPr>
          <a:xfrm>
            <a:off x="37450" y="901500"/>
            <a:ext cx="9051074" cy="4242000"/>
          </a:xfrm>
          <a:prstGeom prst="rect">
            <a:avLst/>
          </a:prstGeom>
          <a:noFill/>
          <a:ln>
            <a:noFill/>
          </a:ln>
        </p:spPr>
      </p:pic>
    </p:spTree>
    <p:extLst>
      <p:ext uri="{BB962C8B-B14F-4D97-AF65-F5344CB8AC3E}">
        <p14:creationId xmlns:p14="http://schemas.microsoft.com/office/powerpoint/2010/main" val="229940860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pic>
        <p:nvPicPr>
          <p:cNvPr id="92" name="Google Shape;92;p18"/>
          <p:cNvPicPr preferRelativeResize="0"/>
          <p:nvPr/>
        </p:nvPicPr>
        <p:blipFill>
          <a:blip r:embed="rId3">
            <a:alphaModFix/>
          </a:blip>
          <a:stretch>
            <a:fillRect/>
          </a:stretch>
        </p:blipFill>
        <p:spPr>
          <a:xfrm>
            <a:off x="4660675" y="283700"/>
            <a:ext cx="1438275" cy="1028700"/>
          </a:xfrm>
          <a:prstGeom prst="rect">
            <a:avLst/>
          </a:prstGeom>
          <a:noFill/>
          <a:ln>
            <a:noFill/>
          </a:ln>
        </p:spPr>
      </p:pic>
      <p:pic>
        <p:nvPicPr>
          <p:cNvPr id="93" name="Google Shape;93;p18"/>
          <p:cNvPicPr preferRelativeResize="0"/>
          <p:nvPr/>
        </p:nvPicPr>
        <p:blipFill rotWithShape="1">
          <a:blip r:embed="rId4">
            <a:alphaModFix/>
          </a:blip>
          <a:srcRect t="15483"/>
          <a:stretch/>
        </p:blipFill>
        <p:spPr>
          <a:xfrm>
            <a:off x="6098950" y="3436975"/>
            <a:ext cx="2466975" cy="1367750"/>
          </a:xfrm>
          <a:prstGeom prst="rect">
            <a:avLst/>
          </a:prstGeom>
          <a:noFill/>
          <a:ln>
            <a:noFill/>
          </a:ln>
        </p:spPr>
      </p:pic>
      <p:pic>
        <p:nvPicPr>
          <p:cNvPr id="94" name="Google Shape;94;p18"/>
          <p:cNvPicPr preferRelativeResize="0"/>
          <p:nvPr/>
        </p:nvPicPr>
        <p:blipFill>
          <a:blip r:embed="rId5">
            <a:alphaModFix/>
          </a:blip>
          <a:stretch>
            <a:fillRect/>
          </a:stretch>
        </p:blipFill>
        <p:spPr>
          <a:xfrm>
            <a:off x="132000" y="2470300"/>
            <a:ext cx="5739476" cy="2413225"/>
          </a:xfrm>
          <a:prstGeom prst="rect">
            <a:avLst/>
          </a:prstGeom>
          <a:noFill/>
          <a:ln>
            <a:noFill/>
          </a:ln>
        </p:spPr>
      </p:pic>
      <p:pic>
        <p:nvPicPr>
          <p:cNvPr id="95" name="Google Shape;95;p18"/>
          <p:cNvPicPr preferRelativeResize="0"/>
          <p:nvPr/>
        </p:nvPicPr>
        <p:blipFill>
          <a:blip r:embed="rId6">
            <a:alphaModFix/>
          </a:blip>
          <a:stretch>
            <a:fillRect/>
          </a:stretch>
        </p:blipFill>
        <p:spPr>
          <a:xfrm>
            <a:off x="6761450" y="71600"/>
            <a:ext cx="2019300" cy="2943225"/>
          </a:xfrm>
          <a:prstGeom prst="rect">
            <a:avLst/>
          </a:prstGeom>
          <a:noFill/>
          <a:ln>
            <a:noFill/>
          </a:ln>
        </p:spPr>
      </p:pic>
      <p:sp>
        <p:nvSpPr>
          <p:cNvPr id="96" name="Google Shape;96;p18"/>
          <p:cNvSpPr txBox="1"/>
          <p:nvPr/>
        </p:nvSpPr>
        <p:spPr>
          <a:xfrm>
            <a:off x="0" y="0"/>
            <a:ext cx="2816400" cy="525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3000" b="1">
                <a:solidFill>
                  <a:srgbClr val="CC0000"/>
                </a:solidFill>
                <a:latin typeface="Caveat"/>
                <a:ea typeface="Caveat"/>
                <a:cs typeface="Caveat"/>
                <a:sym typeface="Caveat"/>
              </a:rPr>
              <a:t>Linguagem Verbal</a:t>
            </a:r>
            <a:endParaRPr sz="3000" b="1">
              <a:solidFill>
                <a:srgbClr val="CC0000"/>
              </a:solidFill>
              <a:latin typeface="Caveat"/>
              <a:ea typeface="Caveat"/>
              <a:cs typeface="Caveat"/>
              <a:sym typeface="Caveat"/>
            </a:endParaRPr>
          </a:p>
        </p:txBody>
      </p:sp>
      <p:pic>
        <p:nvPicPr>
          <p:cNvPr id="97" name="Google Shape;97;p18"/>
          <p:cNvPicPr preferRelativeResize="0"/>
          <p:nvPr/>
        </p:nvPicPr>
        <p:blipFill>
          <a:blip r:embed="rId7">
            <a:alphaModFix/>
          </a:blip>
          <a:stretch>
            <a:fillRect/>
          </a:stretch>
        </p:blipFill>
        <p:spPr>
          <a:xfrm>
            <a:off x="322200" y="976875"/>
            <a:ext cx="3019275" cy="753200"/>
          </a:xfrm>
          <a:prstGeom prst="rect">
            <a:avLst/>
          </a:prstGeom>
          <a:noFill/>
          <a:ln>
            <a:noFill/>
          </a:ln>
        </p:spPr>
      </p:pic>
    </p:spTree>
    <p:extLst>
      <p:ext uri="{BB962C8B-B14F-4D97-AF65-F5344CB8AC3E}">
        <p14:creationId xmlns:p14="http://schemas.microsoft.com/office/powerpoint/2010/main" val="10704872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6"/>
                                        </p:tgtEl>
                                        <p:attrNameLst>
                                          <p:attrName>style.visibility</p:attrName>
                                        </p:attrNameLst>
                                      </p:cBhvr>
                                      <p:to>
                                        <p:strVal val="visible"/>
                                      </p:to>
                                    </p:set>
                                    <p:animEffect transition="in" filter="fade">
                                      <p:cBhvr>
                                        <p:cTn id="7" dur="2500"/>
                                        <p:tgtEl>
                                          <p:spTgt spid="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pic>
        <p:nvPicPr>
          <p:cNvPr id="102" name="Google Shape;102;p19"/>
          <p:cNvPicPr preferRelativeResize="0"/>
          <p:nvPr/>
        </p:nvPicPr>
        <p:blipFill>
          <a:blip r:embed="rId3">
            <a:alphaModFix/>
          </a:blip>
          <a:stretch>
            <a:fillRect/>
          </a:stretch>
        </p:blipFill>
        <p:spPr>
          <a:xfrm>
            <a:off x="7411125" y="3238488"/>
            <a:ext cx="1616650" cy="1616650"/>
          </a:xfrm>
          <a:prstGeom prst="rect">
            <a:avLst/>
          </a:prstGeom>
          <a:noFill/>
          <a:ln>
            <a:noFill/>
          </a:ln>
        </p:spPr>
      </p:pic>
      <p:pic>
        <p:nvPicPr>
          <p:cNvPr id="103" name="Google Shape;103;p19"/>
          <p:cNvPicPr preferRelativeResize="0"/>
          <p:nvPr/>
        </p:nvPicPr>
        <p:blipFill>
          <a:blip r:embed="rId4">
            <a:alphaModFix/>
          </a:blip>
          <a:stretch>
            <a:fillRect/>
          </a:stretch>
        </p:blipFill>
        <p:spPr>
          <a:xfrm>
            <a:off x="5582400" y="3362375"/>
            <a:ext cx="1616650" cy="1616650"/>
          </a:xfrm>
          <a:prstGeom prst="rect">
            <a:avLst/>
          </a:prstGeom>
          <a:noFill/>
          <a:ln>
            <a:noFill/>
          </a:ln>
        </p:spPr>
      </p:pic>
      <p:pic>
        <p:nvPicPr>
          <p:cNvPr id="104" name="Google Shape;104;p19"/>
          <p:cNvPicPr preferRelativeResize="0"/>
          <p:nvPr/>
        </p:nvPicPr>
        <p:blipFill>
          <a:blip r:embed="rId5">
            <a:alphaModFix/>
          </a:blip>
          <a:stretch>
            <a:fillRect/>
          </a:stretch>
        </p:blipFill>
        <p:spPr>
          <a:xfrm>
            <a:off x="3262588" y="2676450"/>
            <a:ext cx="2019425" cy="1747650"/>
          </a:xfrm>
          <a:prstGeom prst="rect">
            <a:avLst/>
          </a:prstGeom>
          <a:noFill/>
          <a:ln>
            <a:noFill/>
          </a:ln>
        </p:spPr>
      </p:pic>
      <p:pic>
        <p:nvPicPr>
          <p:cNvPr id="105" name="Google Shape;105;p19"/>
          <p:cNvPicPr preferRelativeResize="0"/>
          <p:nvPr/>
        </p:nvPicPr>
        <p:blipFill>
          <a:blip r:embed="rId6">
            <a:alphaModFix/>
          </a:blip>
          <a:stretch>
            <a:fillRect/>
          </a:stretch>
        </p:blipFill>
        <p:spPr>
          <a:xfrm>
            <a:off x="279088" y="3114600"/>
            <a:ext cx="2413375" cy="1864425"/>
          </a:xfrm>
          <a:prstGeom prst="rect">
            <a:avLst/>
          </a:prstGeom>
          <a:noFill/>
          <a:ln>
            <a:noFill/>
          </a:ln>
        </p:spPr>
      </p:pic>
      <p:sp>
        <p:nvSpPr>
          <p:cNvPr id="106" name="Google Shape;106;p19"/>
          <p:cNvSpPr txBox="1"/>
          <p:nvPr/>
        </p:nvSpPr>
        <p:spPr>
          <a:xfrm>
            <a:off x="0" y="0"/>
            <a:ext cx="3210300" cy="63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pt-BR" sz="3000" b="1">
                <a:solidFill>
                  <a:srgbClr val="CC0000"/>
                </a:solidFill>
                <a:latin typeface="Caveat"/>
                <a:ea typeface="Caveat"/>
                <a:cs typeface="Caveat"/>
                <a:sym typeface="Caveat"/>
              </a:rPr>
              <a:t>Linguagem Não-Verbal</a:t>
            </a:r>
            <a:endParaRPr sz="3000" b="1">
              <a:solidFill>
                <a:srgbClr val="CC0000"/>
              </a:solidFill>
              <a:latin typeface="Caveat"/>
              <a:ea typeface="Caveat"/>
              <a:cs typeface="Caveat"/>
              <a:sym typeface="Caveat"/>
            </a:endParaRPr>
          </a:p>
          <a:p>
            <a:pPr marL="0" lvl="0" indent="0" algn="l" rtl="0">
              <a:spcBef>
                <a:spcPts val="0"/>
              </a:spcBef>
              <a:spcAft>
                <a:spcPts val="0"/>
              </a:spcAft>
              <a:buNone/>
            </a:pPr>
            <a:endParaRPr/>
          </a:p>
        </p:txBody>
      </p:sp>
      <p:sp>
        <p:nvSpPr>
          <p:cNvPr id="107" name="Google Shape;107;p19"/>
          <p:cNvSpPr txBox="1"/>
          <p:nvPr/>
        </p:nvSpPr>
        <p:spPr>
          <a:xfrm>
            <a:off x="3627900" y="716025"/>
            <a:ext cx="1288800" cy="186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108" name="Google Shape;108;p19"/>
          <p:cNvPicPr preferRelativeResize="0"/>
          <p:nvPr/>
        </p:nvPicPr>
        <p:blipFill>
          <a:blip r:embed="rId7">
            <a:alphaModFix/>
          </a:blip>
          <a:stretch>
            <a:fillRect/>
          </a:stretch>
        </p:blipFill>
        <p:spPr>
          <a:xfrm>
            <a:off x="200150" y="950725"/>
            <a:ext cx="2079940" cy="1604525"/>
          </a:xfrm>
          <a:prstGeom prst="rect">
            <a:avLst/>
          </a:prstGeom>
          <a:noFill/>
          <a:ln>
            <a:noFill/>
          </a:ln>
        </p:spPr>
      </p:pic>
      <p:sp>
        <p:nvSpPr>
          <p:cNvPr id="109" name="Google Shape;109;p19"/>
          <p:cNvSpPr txBox="1"/>
          <p:nvPr/>
        </p:nvSpPr>
        <p:spPr>
          <a:xfrm>
            <a:off x="2732850" y="429625"/>
            <a:ext cx="2339100" cy="186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110" name="Google Shape;110;p19"/>
          <p:cNvPicPr preferRelativeResize="0"/>
          <p:nvPr/>
        </p:nvPicPr>
        <p:blipFill>
          <a:blip r:embed="rId8">
            <a:alphaModFix/>
          </a:blip>
          <a:stretch>
            <a:fillRect/>
          </a:stretch>
        </p:blipFill>
        <p:spPr>
          <a:xfrm>
            <a:off x="2804488" y="783900"/>
            <a:ext cx="2554500" cy="1337500"/>
          </a:xfrm>
          <a:prstGeom prst="rect">
            <a:avLst/>
          </a:prstGeom>
          <a:noFill/>
          <a:ln>
            <a:noFill/>
          </a:ln>
        </p:spPr>
      </p:pic>
      <p:sp>
        <p:nvSpPr>
          <p:cNvPr id="111" name="Google Shape;111;p19"/>
          <p:cNvSpPr txBox="1"/>
          <p:nvPr/>
        </p:nvSpPr>
        <p:spPr>
          <a:xfrm>
            <a:off x="5931125" y="346075"/>
            <a:ext cx="2339100" cy="1616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112" name="Google Shape;112;p19"/>
          <p:cNvPicPr preferRelativeResize="0"/>
          <p:nvPr/>
        </p:nvPicPr>
        <p:blipFill rotWithShape="1">
          <a:blip r:embed="rId9">
            <a:alphaModFix/>
          </a:blip>
          <a:srcRect l="21617"/>
          <a:stretch/>
        </p:blipFill>
        <p:spPr>
          <a:xfrm>
            <a:off x="5751250" y="168500"/>
            <a:ext cx="3210300" cy="2731425"/>
          </a:xfrm>
          <a:prstGeom prst="rect">
            <a:avLst/>
          </a:prstGeom>
          <a:noFill/>
          <a:ln>
            <a:noFill/>
          </a:ln>
        </p:spPr>
      </p:pic>
    </p:spTree>
    <p:extLst>
      <p:ext uri="{BB962C8B-B14F-4D97-AF65-F5344CB8AC3E}">
        <p14:creationId xmlns:p14="http://schemas.microsoft.com/office/powerpoint/2010/main" val="419476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6"/>
                                        </p:tgtEl>
                                        <p:attrNameLst>
                                          <p:attrName>style.visibility</p:attrName>
                                        </p:attrNameLst>
                                      </p:cBhvr>
                                      <p:to>
                                        <p:strVal val="visible"/>
                                      </p:to>
                                    </p:set>
                                    <p:animEffect transition="in" filter="fade">
                                      <p:cBhvr>
                                        <p:cTn id="7" dur="2500"/>
                                        <p:tgtEl>
                                          <p:spTgt spid="1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pic>
        <p:nvPicPr>
          <p:cNvPr id="117" name="Google Shape;117;p20"/>
          <p:cNvPicPr preferRelativeResize="0"/>
          <p:nvPr/>
        </p:nvPicPr>
        <p:blipFill>
          <a:blip r:embed="rId3">
            <a:alphaModFix/>
          </a:blip>
          <a:stretch>
            <a:fillRect/>
          </a:stretch>
        </p:blipFill>
        <p:spPr>
          <a:xfrm>
            <a:off x="0" y="0"/>
            <a:ext cx="9144000" cy="5143500"/>
          </a:xfrm>
          <a:prstGeom prst="rect">
            <a:avLst/>
          </a:prstGeom>
          <a:noFill/>
          <a:ln>
            <a:noFill/>
          </a:ln>
        </p:spPr>
      </p:pic>
    </p:spTree>
    <p:extLst>
      <p:ext uri="{BB962C8B-B14F-4D97-AF65-F5344CB8AC3E}">
        <p14:creationId xmlns:p14="http://schemas.microsoft.com/office/powerpoint/2010/main" val="713276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17"/>
                                        </p:tgtEl>
                                        <p:attrNameLst>
                                          <p:attrName>style.visibility</p:attrName>
                                        </p:attrNameLst>
                                      </p:cBhvr>
                                      <p:to>
                                        <p:strVal val="visible"/>
                                      </p:to>
                                    </p:set>
                                    <p:anim calcmode="lin" valueType="num">
                                      <p:cBhvr additive="base">
                                        <p:cTn id="7" dur="5000"/>
                                        <p:tgtEl>
                                          <p:spTgt spid="117"/>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xit" presetSubtype="1" fill="hold" nodeType="clickEffect">
                                  <p:stCondLst>
                                    <p:cond delay="0"/>
                                  </p:stCondLst>
                                  <p:childTnLst>
                                    <p:anim calcmode="lin" valueType="num">
                                      <p:cBhvr additive="base">
                                        <p:cTn id="11" dur="5000"/>
                                        <p:tgtEl>
                                          <p:spTgt spid="117"/>
                                        </p:tgtEl>
                                        <p:attrNameLst>
                                          <p:attrName>ppt_y</p:attrName>
                                        </p:attrNameLst>
                                      </p:cBhvr>
                                      <p:tavLst>
                                        <p:tav tm="0">
                                          <p:val>
                                            <p:strVal val="#ppt_y"/>
                                          </p:val>
                                        </p:tav>
                                        <p:tav tm="100000">
                                          <p:val>
                                            <p:strVal val="#ppt_y-1"/>
                                          </p:val>
                                        </p:tav>
                                      </p:tavLst>
                                    </p:anim>
                                    <p:set>
                                      <p:cBhvr>
                                        <p:cTn id="12" dur="1" fill="hold">
                                          <p:stCondLst>
                                            <p:cond delay="5000"/>
                                          </p:stCondLst>
                                        </p:cTn>
                                        <p:tgtEl>
                                          <p:spTgt spid="1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pic>
        <p:nvPicPr>
          <p:cNvPr id="122" name="Google Shape;122;p21" descr="Chico Bento fica preso dentro de um ovo e descobre ser filhote de sua galinha Giserda.&#10;Esse vídeo faz parte da playlist especial &quot;Turma da Mônica | Maratona anos 80 e 90&quot;: https://www.youtube.com/playlist?list=PLWduEF1R_tVaZWQXxIyLihVby-NS7IqKq&#10;*** Esse é o canal OFICIAL da Turma da Mônica e da Mauricio de Sousa Produções. Que tal se inscrever? Aqui tem vídeo novo toda semana, sempre às 15h! ***&#10;&#10;Playlist Turma da Mônica: http://bit.ly/playlistturmadamonica&#10;Playlist Turma do Chico Bento:&#10;http://bit.ly/playlistchicobento&#10;Playlist Mônica Toy: http://bit.ly/playlistmonicatoy&#10;&#10;---------------  ((:B  ---------------  (;K  ---------------  K:D  ---------------  #(..)#  ---------------&#10;&#10;Site oficial (tem histórias em quadrinhos lá!): http://www.turmadamonica.com.br&#10;Google +: http://google.com/+TurmaDaMonica&#10;Instagram: http://instagram.com/turmadamonica&#10;Facebook: https://www.facebook.com/turmadamonica&#10;Facebook institucional: http://www.facebook.com/&#10;Pôsteres e wallpapers da Turma: http://bit.ly/postersturmadamonica&#10;&#10;---------------  ((:B  ---------------  (;K  ---------------  K:D  ---------------  #(..)#  ---------------&#10;&#10;Official channel in Japanese: http:///www.youtube.com/monicatoyjp&#10;Official channel in Spanish: http://www.youtube.com/monicaysusamigos" title="Chico Bento em: O causo do Ovo - Turma da Mônica (1990)">
            <a:hlinkClick r:id="rId3"/>
          </p:cNvPr>
          <p:cNvPicPr preferRelativeResize="0"/>
          <p:nvPr/>
        </p:nvPicPr>
        <p:blipFill>
          <a:blip r:embed="rId4">
            <a:alphaModFix/>
          </a:blip>
          <a:stretch>
            <a:fillRect/>
          </a:stretch>
        </p:blipFill>
        <p:spPr>
          <a:xfrm>
            <a:off x="0" y="0"/>
            <a:ext cx="9144000" cy="5143500"/>
          </a:xfrm>
          <a:prstGeom prst="rect">
            <a:avLst/>
          </a:prstGeom>
          <a:noFill/>
          <a:ln>
            <a:noFill/>
          </a:ln>
        </p:spPr>
      </p:pic>
    </p:spTree>
    <p:extLst>
      <p:ext uri="{BB962C8B-B14F-4D97-AF65-F5344CB8AC3E}">
        <p14:creationId xmlns:p14="http://schemas.microsoft.com/office/powerpoint/2010/main" val="3105542012"/>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pic>
        <p:nvPicPr>
          <p:cNvPr id="127" name="Google Shape;127;p22"/>
          <p:cNvPicPr preferRelativeResize="0"/>
          <p:nvPr/>
        </p:nvPicPr>
        <p:blipFill>
          <a:blip r:embed="rId3">
            <a:alphaModFix/>
          </a:blip>
          <a:stretch>
            <a:fillRect/>
          </a:stretch>
        </p:blipFill>
        <p:spPr>
          <a:xfrm>
            <a:off x="0" y="0"/>
            <a:ext cx="9144000" cy="5143500"/>
          </a:xfrm>
          <a:prstGeom prst="rect">
            <a:avLst/>
          </a:prstGeom>
          <a:noFill/>
          <a:ln>
            <a:noFill/>
          </a:ln>
        </p:spPr>
      </p:pic>
      <p:sp>
        <p:nvSpPr>
          <p:cNvPr id="128" name="Google Shape;128;p22"/>
          <p:cNvSpPr txBox="1"/>
          <p:nvPr/>
        </p:nvSpPr>
        <p:spPr>
          <a:xfrm>
            <a:off x="381900" y="1420150"/>
            <a:ext cx="8413500" cy="84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1800" b="1">
                <a:solidFill>
                  <a:srgbClr val="783F04"/>
                </a:solidFill>
              </a:rPr>
              <a:t>São variedades originadas das diferenças de região, de idade, de sexo, de classes ou de grupos sociais e da própria evolução histórica da língua. </a:t>
            </a:r>
            <a:endParaRPr sz="1800" b="1">
              <a:solidFill>
                <a:srgbClr val="783F04"/>
              </a:solidFill>
            </a:endParaRPr>
          </a:p>
        </p:txBody>
      </p:sp>
      <p:sp>
        <p:nvSpPr>
          <p:cNvPr id="129" name="Google Shape;129;p22"/>
          <p:cNvSpPr txBox="1"/>
          <p:nvPr/>
        </p:nvSpPr>
        <p:spPr>
          <a:xfrm>
            <a:off x="3098099" y="95350"/>
            <a:ext cx="3888327" cy="930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4800" dirty="0">
                <a:solidFill>
                  <a:srgbClr val="BF9000"/>
                </a:solidFill>
                <a:latin typeface="Lobster"/>
                <a:ea typeface="Lobster"/>
                <a:cs typeface="Lobster"/>
                <a:sym typeface="Lobster"/>
              </a:rPr>
              <a:t>DIALETOS</a:t>
            </a:r>
            <a:endParaRPr sz="4800" dirty="0">
              <a:solidFill>
                <a:srgbClr val="BF9000"/>
              </a:solidFill>
              <a:latin typeface="Lobster"/>
              <a:ea typeface="Lobster"/>
              <a:cs typeface="Lobster"/>
              <a:sym typeface="Lobster"/>
            </a:endParaRPr>
          </a:p>
        </p:txBody>
      </p:sp>
      <p:sp>
        <p:nvSpPr>
          <p:cNvPr id="130" name="Google Shape;130;p22"/>
          <p:cNvSpPr txBox="1"/>
          <p:nvPr/>
        </p:nvSpPr>
        <p:spPr>
          <a:xfrm rot="-1773098">
            <a:off x="1181401" y="2797990"/>
            <a:ext cx="2482321" cy="1252919"/>
          </a:xfrm>
          <a:prstGeom prst="rect">
            <a:avLst/>
          </a:prstGeom>
          <a:noFill/>
          <a:ln w="9525" cap="flat" cmpd="sng">
            <a:solidFill>
              <a:srgbClr val="783F04"/>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pt-BR"/>
              <a:t>               </a:t>
            </a:r>
            <a:r>
              <a:rPr lang="pt-BR" sz="1800"/>
              <a:t>GÍRIAS</a:t>
            </a:r>
            <a:endParaRPr sz="1800"/>
          </a:p>
          <a:p>
            <a:pPr marL="0" lvl="0" indent="0" algn="l" rtl="0">
              <a:spcBef>
                <a:spcPts val="0"/>
              </a:spcBef>
              <a:spcAft>
                <a:spcPts val="0"/>
              </a:spcAft>
              <a:buNone/>
            </a:pPr>
            <a:endParaRPr/>
          </a:p>
          <a:p>
            <a:pPr marL="0" lvl="0" indent="0" algn="ctr" rtl="0">
              <a:spcBef>
                <a:spcPts val="0"/>
              </a:spcBef>
              <a:spcAft>
                <a:spcPts val="0"/>
              </a:spcAft>
              <a:buNone/>
            </a:pPr>
            <a:r>
              <a:rPr lang="pt-BR"/>
              <a:t>Tá ligado</a:t>
            </a:r>
            <a:endParaRPr/>
          </a:p>
          <a:p>
            <a:pPr marL="0" lvl="0" indent="0" algn="ctr" rtl="0">
              <a:spcBef>
                <a:spcPts val="0"/>
              </a:spcBef>
              <a:spcAft>
                <a:spcPts val="0"/>
              </a:spcAft>
              <a:buNone/>
            </a:pPr>
            <a:r>
              <a:rPr lang="pt-BR"/>
              <a:t>Eita! trem bão!</a:t>
            </a:r>
            <a:endParaRPr/>
          </a:p>
        </p:txBody>
      </p:sp>
      <p:sp>
        <p:nvSpPr>
          <p:cNvPr id="131" name="Google Shape;131;p22"/>
          <p:cNvSpPr txBox="1"/>
          <p:nvPr/>
        </p:nvSpPr>
        <p:spPr>
          <a:xfrm rot="-1553323">
            <a:off x="4594576" y="2947536"/>
            <a:ext cx="3102895" cy="1515622"/>
          </a:xfrm>
          <a:prstGeom prst="rect">
            <a:avLst/>
          </a:prstGeom>
          <a:noFill/>
          <a:ln w="9525" cap="flat" cmpd="sng">
            <a:solidFill>
              <a:srgbClr val="7F6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pt-BR"/>
              <a:t>      </a:t>
            </a:r>
            <a:r>
              <a:rPr lang="pt-BR" sz="1800"/>
              <a:t> Diferenças regionais:</a:t>
            </a:r>
            <a:endParaRPr sz="1800"/>
          </a:p>
          <a:p>
            <a:pPr marL="0" lvl="0" indent="0" algn="l" rtl="0">
              <a:spcBef>
                <a:spcPts val="0"/>
              </a:spcBef>
              <a:spcAft>
                <a:spcPts val="0"/>
              </a:spcAft>
              <a:buNone/>
            </a:pPr>
            <a:endParaRPr/>
          </a:p>
          <a:p>
            <a:pPr marL="0" lvl="0" indent="0" algn="ctr" rtl="0">
              <a:spcBef>
                <a:spcPts val="0"/>
              </a:spcBef>
              <a:spcAft>
                <a:spcPts val="0"/>
              </a:spcAft>
              <a:buNone/>
            </a:pPr>
            <a:r>
              <a:rPr lang="pt-BR"/>
              <a:t>Mandioca= Norte</a:t>
            </a:r>
            <a:endParaRPr/>
          </a:p>
          <a:p>
            <a:pPr marL="0" lvl="0" indent="0" algn="ctr" rtl="0">
              <a:spcBef>
                <a:spcPts val="0"/>
              </a:spcBef>
              <a:spcAft>
                <a:spcPts val="0"/>
              </a:spcAft>
              <a:buNone/>
            </a:pPr>
            <a:r>
              <a:rPr lang="pt-BR"/>
              <a:t>Macaxeira=Centro-oeste</a:t>
            </a:r>
            <a:endParaRPr/>
          </a:p>
          <a:p>
            <a:pPr marL="0" lvl="0" indent="0" algn="ctr" rtl="0">
              <a:spcBef>
                <a:spcPts val="0"/>
              </a:spcBef>
              <a:spcAft>
                <a:spcPts val="0"/>
              </a:spcAft>
              <a:buNone/>
            </a:pPr>
            <a:r>
              <a:rPr lang="pt-BR"/>
              <a:t>Aipim= Sul e sudeste</a:t>
            </a:r>
            <a:endParaRPr/>
          </a:p>
          <a:p>
            <a:pPr marL="0" lvl="0" indent="0" algn="ctr" rtl="0">
              <a:spcBef>
                <a:spcPts val="0"/>
              </a:spcBef>
              <a:spcAft>
                <a:spcPts val="0"/>
              </a:spcAft>
              <a:buNone/>
            </a:pP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428884949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Resultado de imagem para A maior aventura de um ser humano Ã© viajar"/>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Tree>
    <p:extLst>
      <p:ext uri="{BB962C8B-B14F-4D97-AF65-F5344CB8AC3E}">
        <p14:creationId xmlns:p14="http://schemas.microsoft.com/office/powerpoint/2010/main" val="2604146502"/>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23"/>
          <p:cNvSpPr txBox="1"/>
          <p:nvPr/>
        </p:nvSpPr>
        <p:spPr>
          <a:xfrm>
            <a:off x="10325" y="0"/>
            <a:ext cx="8928300" cy="64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1800" b="1">
                <a:solidFill>
                  <a:srgbClr val="CC0000"/>
                </a:solidFill>
                <a:latin typeface="Comfortaa"/>
                <a:ea typeface="Comfortaa"/>
                <a:cs typeface="Comfortaa"/>
                <a:sym typeface="Comfortaa"/>
              </a:rPr>
              <a:t>Variedades linguísticas</a:t>
            </a:r>
            <a:r>
              <a:rPr lang="pt-BR" sz="1800"/>
              <a:t>: são as variações que uma língua apresenta, de acordo com as condições sociais, culturais, regionais e históricas em que é utilizada.</a:t>
            </a:r>
            <a:endParaRPr sz="1800"/>
          </a:p>
        </p:txBody>
      </p:sp>
      <p:pic>
        <p:nvPicPr>
          <p:cNvPr id="137" name="Google Shape;137;p23"/>
          <p:cNvPicPr preferRelativeResize="0"/>
          <p:nvPr/>
        </p:nvPicPr>
        <p:blipFill>
          <a:blip r:embed="rId3">
            <a:alphaModFix/>
          </a:blip>
          <a:stretch>
            <a:fillRect/>
          </a:stretch>
        </p:blipFill>
        <p:spPr>
          <a:xfrm>
            <a:off x="10325" y="901000"/>
            <a:ext cx="2341775" cy="2529975"/>
          </a:xfrm>
          <a:prstGeom prst="rect">
            <a:avLst/>
          </a:prstGeom>
          <a:noFill/>
          <a:ln>
            <a:noFill/>
          </a:ln>
        </p:spPr>
      </p:pic>
      <p:pic>
        <p:nvPicPr>
          <p:cNvPr id="138" name="Google Shape;138;p23"/>
          <p:cNvPicPr preferRelativeResize="0"/>
          <p:nvPr/>
        </p:nvPicPr>
        <p:blipFill>
          <a:blip r:embed="rId4">
            <a:alphaModFix/>
          </a:blip>
          <a:stretch>
            <a:fillRect/>
          </a:stretch>
        </p:blipFill>
        <p:spPr>
          <a:xfrm>
            <a:off x="5990825" y="674250"/>
            <a:ext cx="3042400" cy="3084926"/>
          </a:xfrm>
          <a:prstGeom prst="rect">
            <a:avLst/>
          </a:prstGeom>
          <a:noFill/>
          <a:ln>
            <a:noFill/>
          </a:ln>
        </p:spPr>
      </p:pic>
      <p:pic>
        <p:nvPicPr>
          <p:cNvPr id="139" name="Google Shape;139;p23"/>
          <p:cNvPicPr preferRelativeResize="0"/>
          <p:nvPr/>
        </p:nvPicPr>
        <p:blipFill rotWithShape="1">
          <a:blip r:embed="rId5">
            <a:alphaModFix/>
          </a:blip>
          <a:srcRect r="35178"/>
          <a:stretch/>
        </p:blipFill>
        <p:spPr>
          <a:xfrm>
            <a:off x="2860847" y="2266950"/>
            <a:ext cx="2950950" cy="2876550"/>
          </a:xfrm>
          <a:prstGeom prst="rect">
            <a:avLst/>
          </a:prstGeom>
          <a:noFill/>
          <a:ln>
            <a:noFill/>
          </a:ln>
        </p:spPr>
      </p:pic>
    </p:spTree>
    <p:extLst>
      <p:ext uri="{BB962C8B-B14F-4D97-AF65-F5344CB8AC3E}">
        <p14:creationId xmlns:p14="http://schemas.microsoft.com/office/powerpoint/2010/main" val="2261760267"/>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24"/>
          <p:cNvSpPr txBox="1"/>
          <p:nvPr/>
        </p:nvSpPr>
        <p:spPr>
          <a:xfrm>
            <a:off x="59675" y="59675"/>
            <a:ext cx="4021800" cy="45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1800"/>
              <a:t>Vamos analisar essas duas falas:</a:t>
            </a:r>
            <a:endParaRPr sz="1800"/>
          </a:p>
        </p:txBody>
      </p:sp>
      <p:sp>
        <p:nvSpPr>
          <p:cNvPr id="145" name="Google Shape;145;p24"/>
          <p:cNvSpPr txBox="1"/>
          <p:nvPr/>
        </p:nvSpPr>
        <p:spPr>
          <a:xfrm>
            <a:off x="238675" y="1193375"/>
            <a:ext cx="6456300" cy="152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146" name="Google Shape;146;p24"/>
          <p:cNvPicPr preferRelativeResize="0"/>
          <p:nvPr/>
        </p:nvPicPr>
        <p:blipFill>
          <a:blip r:embed="rId3">
            <a:alphaModFix/>
          </a:blip>
          <a:stretch>
            <a:fillRect/>
          </a:stretch>
        </p:blipFill>
        <p:spPr>
          <a:xfrm>
            <a:off x="5036100" y="954700"/>
            <a:ext cx="3950100" cy="4081400"/>
          </a:xfrm>
          <a:prstGeom prst="rect">
            <a:avLst/>
          </a:prstGeom>
          <a:noFill/>
          <a:ln>
            <a:noFill/>
          </a:ln>
        </p:spPr>
      </p:pic>
      <p:sp>
        <p:nvSpPr>
          <p:cNvPr id="147" name="Google Shape;147;p24"/>
          <p:cNvSpPr txBox="1"/>
          <p:nvPr/>
        </p:nvSpPr>
        <p:spPr>
          <a:xfrm>
            <a:off x="4618400" y="417675"/>
            <a:ext cx="1551300" cy="1336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8" name="Google Shape;148;p24"/>
          <p:cNvSpPr txBox="1"/>
          <p:nvPr/>
        </p:nvSpPr>
        <p:spPr>
          <a:xfrm>
            <a:off x="477350" y="1169525"/>
            <a:ext cx="2923800" cy="2816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149" name="Google Shape;149;p24"/>
          <p:cNvPicPr preferRelativeResize="0"/>
          <p:nvPr/>
        </p:nvPicPr>
        <p:blipFill>
          <a:blip r:embed="rId4">
            <a:alphaModFix/>
          </a:blip>
          <a:stretch>
            <a:fillRect/>
          </a:stretch>
        </p:blipFill>
        <p:spPr>
          <a:xfrm>
            <a:off x="59675" y="704100"/>
            <a:ext cx="4630350" cy="4332000"/>
          </a:xfrm>
          <a:prstGeom prst="rect">
            <a:avLst/>
          </a:prstGeom>
          <a:noFill/>
          <a:ln>
            <a:noFill/>
          </a:ln>
        </p:spPr>
      </p:pic>
    </p:spTree>
    <p:extLst>
      <p:ext uri="{BB962C8B-B14F-4D97-AF65-F5344CB8AC3E}">
        <p14:creationId xmlns:p14="http://schemas.microsoft.com/office/powerpoint/2010/main" val="174571306"/>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25"/>
          <p:cNvSpPr txBox="1"/>
          <p:nvPr/>
        </p:nvSpPr>
        <p:spPr>
          <a:xfrm>
            <a:off x="0" y="24125"/>
            <a:ext cx="4009800" cy="97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pt-BR" sz="1800" b="1" i="1">
                <a:solidFill>
                  <a:srgbClr val="741B47"/>
                </a:solidFill>
                <a:latin typeface="Comic Sans MS"/>
                <a:ea typeface="Comic Sans MS"/>
                <a:cs typeface="Comic Sans MS"/>
                <a:sym typeface="Comic Sans MS"/>
              </a:rPr>
              <a:t>Norma culta</a:t>
            </a:r>
            <a:r>
              <a:rPr lang="pt-BR" b="1" i="1">
                <a:solidFill>
                  <a:srgbClr val="741B47"/>
                </a:solidFill>
                <a:latin typeface="Comic Sans MS"/>
                <a:ea typeface="Comic Sans MS"/>
                <a:cs typeface="Comic Sans MS"/>
                <a:sym typeface="Comic Sans MS"/>
              </a:rPr>
              <a:t>:</a:t>
            </a:r>
            <a:r>
              <a:rPr lang="pt-BR" b="1" i="1">
                <a:solidFill>
                  <a:srgbClr val="FF00FF"/>
                </a:solidFill>
                <a:latin typeface="Comic Sans MS"/>
                <a:ea typeface="Comic Sans MS"/>
                <a:cs typeface="Comic Sans MS"/>
                <a:sym typeface="Comic Sans MS"/>
              </a:rPr>
              <a:t> é a língua padrão, a variedade linguística de maior prestígio social.</a:t>
            </a:r>
            <a:endParaRPr b="1" i="1">
              <a:solidFill>
                <a:srgbClr val="FF00FF"/>
              </a:solidFill>
              <a:latin typeface="Comic Sans MS"/>
              <a:ea typeface="Comic Sans MS"/>
              <a:cs typeface="Comic Sans MS"/>
              <a:sym typeface="Comic Sans MS"/>
            </a:endParaRPr>
          </a:p>
          <a:p>
            <a:pPr marL="0" lvl="0" indent="0" algn="l" rtl="0">
              <a:spcBef>
                <a:spcPts val="0"/>
              </a:spcBef>
              <a:spcAft>
                <a:spcPts val="0"/>
              </a:spcAft>
              <a:buNone/>
            </a:pPr>
            <a:endParaRPr b="1" i="1">
              <a:solidFill>
                <a:srgbClr val="FF00FF"/>
              </a:solidFill>
              <a:latin typeface="Comic Sans MS"/>
              <a:ea typeface="Comic Sans MS"/>
              <a:cs typeface="Comic Sans MS"/>
              <a:sym typeface="Comic Sans MS"/>
            </a:endParaRPr>
          </a:p>
          <a:p>
            <a:pPr marL="0" lvl="0" indent="0" algn="l" rtl="0">
              <a:spcBef>
                <a:spcPts val="0"/>
              </a:spcBef>
              <a:spcAft>
                <a:spcPts val="0"/>
              </a:spcAft>
              <a:buNone/>
            </a:pPr>
            <a:endParaRPr/>
          </a:p>
          <a:p>
            <a:pPr marL="0" lvl="0" indent="0" algn="l" rtl="0">
              <a:spcBef>
                <a:spcPts val="0"/>
              </a:spcBef>
              <a:spcAft>
                <a:spcPts val="0"/>
              </a:spcAft>
              <a:buNone/>
            </a:pPr>
            <a:endParaRPr/>
          </a:p>
        </p:txBody>
      </p:sp>
      <p:pic>
        <p:nvPicPr>
          <p:cNvPr id="155" name="Google Shape;155;p25"/>
          <p:cNvPicPr preferRelativeResize="0"/>
          <p:nvPr/>
        </p:nvPicPr>
        <p:blipFill>
          <a:blip r:embed="rId3">
            <a:alphaModFix/>
          </a:blip>
          <a:stretch>
            <a:fillRect/>
          </a:stretch>
        </p:blipFill>
        <p:spPr>
          <a:xfrm>
            <a:off x="95475" y="1181450"/>
            <a:ext cx="3783026" cy="3854650"/>
          </a:xfrm>
          <a:prstGeom prst="rect">
            <a:avLst/>
          </a:prstGeom>
          <a:noFill/>
          <a:ln>
            <a:noFill/>
          </a:ln>
        </p:spPr>
      </p:pic>
      <p:pic>
        <p:nvPicPr>
          <p:cNvPr id="156" name="Google Shape;156;p25"/>
          <p:cNvPicPr preferRelativeResize="0"/>
          <p:nvPr/>
        </p:nvPicPr>
        <p:blipFill>
          <a:blip r:embed="rId4">
            <a:alphaModFix/>
          </a:blip>
          <a:stretch>
            <a:fillRect/>
          </a:stretch>
        </p:blipFill>
        <p:spPr>
          <a:xfrm>
            <a:off x="5298650" y="1336600"/>
            <a:ext cx="3687550" cy="3699500"/>
          </a:xfrm>
          <a:prstGeom prst="rect">
            <a:avLst/>
          </a:prstGeom>
          <a:noFill/>
          <a:ln>
            <a:noFill/>
          </a:ln>
        </p:spPr>
      </p:pic>
      <p:sp>
        <p:nvSpPr>
          <p:cNvPr id="157" name="Google Shape;157;p25"/>
          <p:cNvSpPr txBox="1"/>
          <p:nvPr/>
        </p:nvSpPr>
        <p:spPr>
          <a:xfrm>
            <a:off x="5036100" y="24125"/>
            <a:ext cx="3950100" cy="85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pt-BR" sz="1800" b="1" i="1">
                <a:solidFill>
                  <a:srgbClr val="4C1130"/>
                </a:solidFill>
                <a:latin typeface="Comic Sans MS"/>
                <a:ea typeface="Comic Sans MS"/>
                <a:cs typeface="Comic Sans MS"/>
                <a:sym typeface="Comic Sans MS"/>
              </a:rPr>
              <a:t>Norma popular: </a:t>
            </a:r>
            <a:r>
              <a:rPr lang="pt-BR" b="1" i="1">
                <a:solidFill>
                  <a:srgbClr val="FF00FF"/>
                </a:solidFill>
                <a:latin typeface="Comic Sans MS"/>
                <a:ea typeface="Comic Sans MS"/>
                <a:cs typeface="Comic Sans MS"/>
                <a:sym typeface="Comic Sans MS"/>
              </a:rPr>
              <a:t>são todas as variedades linguísticas diferentes da língua padrão.</a:t>
            </a:r>
            <a:endParaRPr b="1" i="1">
              <a:solidFill>
                <a:srgbClr val="FF00FF"/>
              </a:solidFill>
              <a:latin typeface="Comic Sans MS"/>
              <a:ea typeface="Comic Sans MS"/>
              <a:cs typeface="Comic Sans MS"/>
              <a:sym typeface="Comic Sans MS"/>
            </a:endParaRPr>
          </a:p>
          <a:p>
            <a:pPr marL="0" lvl="0" indent="0" algn="l" rtl="0">
              <a:spcBef>
                <a:spcPts val="0"/>
              </a:spcBef>
              <a:spcAft>
                <a:spcPts val="0"/>
              </a:spcAft>
              <a:buClr>
                <a:schemeClr val="dk1"/>
              </a:buClr>
              <a:buSzPts val="1100"/>
              <a:buFont typeface="Arial"/>
              <a:buNone/>
            </a:pPr>
            <a:endParaRPr b="1" i="1">
              <a:solidFill>
                <a:srgbClr val="FF00FF"/>
              </a:solidFill>
              <a:latin typeface="Comic Sans MS"/>
              <a:ea typeface="Comic Sans MS"/>
              <a:cs typeface="Comic Sans MS"/>
              <a:sym typeface="Comic Sans MS"/>
            </a:endParaRPr>
          </a:p>
          <a:p>
            <a:pPr marL="0" lvl="0" indent="0" algn="l" rtl="0">
              <a:spcBef>
                <a:spcPts val="0"/>
              </a:spcBef>
              <a:spcAft>
                <a:spcPts val="0"/>
              </a:spcAft>
              <a:buNone/>
            </a:pPr>
            <a:endParaRPr b="1" i="1">
              <a:solidFill>
                <a:srgbClr val="FF00FF"/>
              </a:solidFill>
              <a:latin typeface="Comic Sans MS"/>
              <a:ea typeface="Comic Sans MS"/>
              <a:cs typeface="Comic Sans MS"/>
              <a:sym typeface="Comic Sans MS"/>
            </a:endParaRPr>
          </a:p>
        </p:txBody>
      </p:sp>
    </p:spTree>
    <p:extLst>
      <p:ext uri="{BB962C8B-B14F-4D97-AF65-F5344CB8AC3E}">
        <p14:creationId xmlns:p14="http://schemas.microsoft.com/office/powerpoint/2010/main" val="4000084581"/>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26"/>
          <p:cNvSpPr txBox="1"/>
          <p:nvPr/>
        </p:nvSpPr>
        <p:spPr>
          <a:xfrm>
            <a:off x="608275" y="1529600"/>
            <a:ext cx="1547400" cy="1173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1800">
                <a:solidFill>
                  <a:srgbClr val="1C4587"/>
                </a:solidFill>
              </a:rPr>
              <a:t>Tá falano</a:t>
            </a:r>
            <a:endParaRPr sz="1800">
              <a:solidFill>
                <a:srgbClr val="1C4587"/>
              </a:solidFill>
            </a:endParaRPr>
          </a:p>
        </p:txBody>
      </p:sp>
      <p:sp>
        <p:nvSpPr>
          <p:cNvPr id="163" name="Google Shape;163;p26"/>
          <p:cNvSpPr txBox="1"/>
          <p:nvPr/>
        </p:nvSpPr>
        <p:spPr>
          <a:xfrm>
            <a:off x="3929975" y="3924575"/>
            <a:ext cx="2731800" cy="64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1800" dirty="0">
                <a:solidFill>
                  <a:srgbClr val="660000"/>
                </a:solidFill>
              </a:rPr>
              <a:t>Isso é para mim fazer</a:t>
            </a:r>
            <a:endParaRPr sz="1800" dirty="0">
              <a:solidFill>
                <a:srgbClr val="660000"/>
              </a:solidFill>
            </a:endParaRPr>
          </a:p>
        </p:txBody>
      </p:sp>
      <p:sp>
        <p:nvSpPr>
          <p:cNvPr id="164" name="Google Shape;164;p26"/>
          <p:cNvSpPr txBox="1"/>
          <p:nvPr/>
        </p:nvSpPr>
        <p:spPr>
          <a:xfrm>
            <a:off x="411525" y="4293500"/>
            <a:ext cx="1317300" cy="513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1800">
                <a:solidFill>
                  <a:srgbClr val="FF00FF"/>
                </a:solidFill>
              </a:rPr>
              <a:t>As pessoa</a:t>
            </a:r>
            <a:endParaRPr sz="1800">
              <a:solidFill>
                <a:srgbClr val="FF00FF"/>
              </a:solidFill>
            </a:endParaRPr>
          </a:p>
        </p:txBody>
      </p:sp>
      <p:sp>
        <p:nvSpPr>
          <p:cNvPr id="165" name="Google Shape;165;p26"/>
          <p:cNvSpPr txBox="1"/>
          <p:nvPr/>
        </p:nvSpPr>
        <p:spPr>
          <a:xfrm>
            <a:off x="6817225" y="2180525"/>
            <a:ext cx="1730400" cy="64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1800">
                <a:solidFill>
                  <a:srgbClr val="7F6000"/>
                </a:solidFill>
              </a:rPr>
              <a:t>Ceis vão</a:t>
            </a:r>
            <a:endParaRPr sz="1800">
              <a:solidFill>
                <a:srgbClr val="7F6000"/>
              </a:solidFill>
            </a:endParaRPr>
          </a:p>
        </p:txBody>
      </p:sp>
      <p:sp>
        <p:nvSpPr>
          <p:cNvPr id="166" name="Google Shape;166;p26"/>
          <p:cNvSpPr txBox="1"/>
          <p:nvPr/>
        </p:nvSpPr>
        <p:spPr>
          <a:xfrm>
            <a:off x="4163075" y="1415200"/>
            <a:ext cx="1012500" cy="64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1800">
                <a:solidFill>
                  <a:srgbClr val="CC0000"/>
                </a:solidFill>
              </a:rPr>
              <a:t>Viage</a:t>
            </a:r>
            <a:endParaRPr sz="1800">
              <a:solidFill>
                <a:srgbClr val="CC0000"/>
              </a:solidFill>
            </a:endParaRPr>
          </a:p>
        </p:txBody>
      </p:sp>
      <p:sp>
        <p:nvSpPr>
          <p:cNvPr id="167" name="Google Shape;167;p26"/>
          <p:cNvSpPr txBox="1"/>
          <p:nvPr/>
        </p:nvSpPr>
        <p:spPr>
          <a:xfrm>
            <a:off x="2774475" y="95000"/>
            <a:ext cx="3425400" cy="513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3000" b="1" i="1">
                <a:solidFill>
                  <a:srgbClr val="20124D"/>
                </a:solidFill>
              </a:rPr>
              <a:t>Norma popular</a:t>
            </a:r>
            <a:endParaRPr sz="3000" b="1" i="1">
              <a:solidFill>
                <a:srgbClr val="20124D"/>
              </a:solidFill>
            </a:endParaRPr>
          </a:p>
        </p:txBody>
      </p:sp>
    </p:spTree>
    <p:extLst>
      <p:ext uri="{BB962C8B-B14F-4D97-AF65-F5344CB8AC3E}">
        <p14:creationId xmlns:p14="http://schemas.microsoft.com/office/powerpoint/2010/main" val="1200457834"/>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Resultado de imagem para diferenÃ§a entre usar mim e eu"/>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4633645" cy="2606426"/>
          </a:xfrm>
          <a:prstGeom prst="rect">
            <a:avLst/>
          </a:prstGeom>
          <a:noFill/>
          <a:extLst>
            <a:ext uri="{909E8E84-426E-40DD-AFC4-6F175D3DCCD1}">
              <a14:hiddenFill xmlns:a14="http://schemas.microsoft.com/office/drawing/2010/main">
                <a:solidFill>
                  <a:srgbClr val="FFFFFF"/>
                </a:solidFill>
              </a14:hiddenFill>
            </a:ext>
          </a:extLst>
        </p:spPr>
      </p:pic>
      <p:pic>
        <p:nvPicPr>
          <p:cNvPr id="3" name="Imagem 2"/>
          <p:cNvPicPr>
            <a:picLocks noChangeAspect="1"/>
          </p:cNvPicPr>
          <p:nvPr/>
        </p:nvPicPr>
        <p:blipFill rotWithShape="1">
          <a:blip r:embed="rId3"/>
          <a:srcRect l="8539" t="25757" r="42472" b="25880"/>
          <a:stretch/>
        </p:blipFill>
        <p:spPr>
          <a:xfrm>
            <a:off x="4541177" y="2606426"/>
            <a:ext cx="4479533" cy="2486347"/>
          </a:xfrm>
          <a:prstGeom prst="rect">
            <a:avLst/>
          </a:prstGeom>
        </p:spPr>
      </p:pic>
    </p:spTree>
    <p:extLst>
      <p:ext uri="{BB962C8B-B14F-4D97-AF65-F5344CB8AC3E}">
        <p14:creationId xmlns:p14="http://schemas.microsoft.com/office/powerpoint/2010/main" val="370153034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p:cNvPicPr>
            <a:picLocks noChangeAspect="1"/>
          </p:cNvPicPr>
          <p:nvPr/>
        </p:nvPicPr>
        <p:blipFill rotWithShape="1">
          <a:blip r:embed="rId2"/>
          <a:srcRect l="9213" t="26755" r="40450" b="27280"/>
          <a:stretch/>
        </p:blipFill>
        <p:spPr>
          <a:xfrm>
            <a:off x="246580" y="154112"/>
            <a:ext cx="4602822" cy="2363056"/>
          </a:xfrm>
          <a:prstGeom prst="rect">
            <a:avLst/>
          </a:prstGeom>
        </p:spPr>
      </p:pic>
      <p:sp>
        <p:nvSpPr>
          <p:cNvPr id="5" name="CaixaDeTexto 4"/>
          <p:cNvSpPr txBox="1"/>
          <p:nvPr/>
        </p:nvSpPr>
        <p:spPr>
          <a:xfrm>
            <a:off x="5116531" y="504643"/>
            <a:ext cx="3791164" cy="830997"/>
          </a:xfrm>
          <a:prstGeom prst="rect">
            <a:avLst/>
          </a:prstGeom>
          <a:noFill/>
        </p:spPr>
        <p:txBody>
          <a:bodyPr wrap="square" rtlCol="0">
            <a:spAutoFit/>
          </a:bodyPr>
          <a:lstStyle/>
          <a:p>
            <a:r>
              <a:rPr lang="pt-BR" sz="1600" i="1" dirty="0" smtClean="0"/>
              <a:t>Lembrem-se das palavras que vocês podem conjugar como : andar, falar , cantar e outros...</a:t>
            </a:r>
            <a:endParaRPr lang="pt-BR" sz="1600" i="1" dirty="0"/>
          </a:p>
        </p:txBody>
      </p:sp>
      <p:pic>
        <p:nvPicPr>
          <p:cNvPr id="6" name="Imagem 5"/>
          <p:cNvPicPr>
            <a:picLocks noChangeAspect="1"/>
          </p:cNvPicPr>
          <p:nvPr/>
        </p:nvPicPr>
        <p:blipFill rotWithShape="1">
          <a:blip r:embed="rId3"/>
          <a:srcRect l="7079" t="27954" r="41573" b="23283"/>
          <a:stretch/>
        </p:blipFill>
        <p:spPr>
          <a:xfrm>
            <a:off x="4356243" y="2434975"/>
            <a:ext cx="4695290" cy="2506895"/>
          </a:xfrm>
          <a:prstGeom prst="rect">
            <a:avLst/>
          </a:prstGeom>
        </p:spPr>
      </p:pic>
      <p:sp>
        <p:nvSpPr>
          <p:cNvPr id="7" name="CaixaDeTexto 6"/>
          <p:cNvSpPr txBox="1"/>
          <p:nvPr/>
        </p:nvSpPr>
        <p:spPr>
          <a:xfrm>
            <a:off x="565079" y="3133115"/>
            <a:ext cx="3791164" cy="830997"/>
          </a:xfrm>
          <a:prstGeom prst="rect">
            <a:avLst/>
          </a:prstGeom>
          <a:noFill/>
        </p:spPr>
        <p:txBody>
          <a:bodyPr wrap="square" rtlCol="0">
            <a:spAutoFit/>
          </a:bodyPr>
          <a:lstStyle/>
          <a:p>
            <a:r>
              <a:rPr lang="pt-BR" sz="1600" i="1" dirty="0" smtClean="0"/>
              <a:t>Sempre que após a palavra aparecer um verbo aparecer um verbo será “EU” ao contrário será “MIM”</a:t>
            </a:r>
            <a:endParaRPr lang="pt-BR" sz="1600" i="1" dirty="0"/>
          </a:p>
        </p:txBody>
      </p:sp>
    </p:spTree>
    <p:extLst>
      <p:ext uri="{BB962C8B-B14F-4D97-AF65-F5344CB8AC3E}">
        <p14:creationId xmlns:p14="http://schemas.microsoft.com/office/powerpoint/2010/main" val="306918430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m 1"/>
          <p:cNvPicPr>
            <a:picLocks noChangeAspect="1"/>
          </p:cNvPicPr>
          <p:nvPr/>
        </p:nvPicPr>
        <p:blipFill rotWithShape="1">
          <a:blip r:embed="rId2"/>
          <a:srcRect l="8877" t="23158" r="40224" b="24282"/>
          <a:stretch/>
        </p:blipFill>
        <p:spPr>
          <a:xfrm>
            <a:off x="544529" y="174660"/>
            <a:ext cx="8126859" cy="4718245"/>
          </a:xfrm>
          <a:prstGeom prst="rect">
            <a:avLst/>
          </a:prstGeom>
        </p:spPr>
      </p:pic>
    </p:spTree>
    <p:extLst>
      <p:ext uri="{BB962C8B-B14F-4D97-AF65-F5344CB8AC3E}">
        <p14:creationId xmlns:p14="http://schemas.microsoft.com/office/powerpoint/2010/main" val="196657918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m 1"/>
          <p:cNvPicPr>
            <a:picLocks noChangeAspect="1"/>
          </p:cNvPicPr>
          <p:nvPr/>
        </p:nvPicPr>
        <p:blipFill rotWithShape="1">
          <a:blip r:embed="rId2"/>
          <a:srcRect l="6854" t="23158" r="38989" b="22483"/>
          <a:stretch/>
        </p:blipFill>
        <p:spPr>
          <a:xfrm>
            <a:off x="0" y="287675"/>
            <a:ext cx="8356738" cy="4715839"/>
          </a:xfrm>
          <a:prstGeom prst="rect">
            <a:avLst/>
          </a:prstGeom>
        </p:spPr>
      </p:pic>
    </p:spTree>
    <p:extLst>
      <p:ext uri="{BB962C8B-B14F-4D97-AF65-F5344CB8AC3E}">
        <p14:creationId xmlns:p14="http://schemas.microsoft.com/office/powerpoint/2010/main" val="363801693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pic>
        <p:nvPicPr>
          <p:cNvPr id="172" name="Google Shape;172;p27"/>
          <p:cNvPicPr preferRelativeResize="0"/>
          <p:nvPr/>
        </p:nvPicPr>
        <p:blipFill>
          <a:blip r:embed="rId3">
            <a:alphaModFix/>
          </a:blip>
          <a:stretch>
            <a:fillRect/>
          </a:stretch>
        </p:blipFill>
        <p:spPr>
          <a:xfrm>
            <a:off x="0" y="0"/>
            <a:ext cx="5143501" cy="5143501"/>
          </a:xfrm>
          <a:prstGeom prst="rect">
            <a:avLst/>
          </a:prstGeom>
          <a:noFill/>
          <a:ln>
            <a:noFill/>
          </a:ln>
        </p:spPr>
      </p:pic>
      <p:sp>
        <p:nvSpPr>
          <p:cNvPr id="173" name="Google Shape;173;p27"/>
          <p:cNvSpPr txBox="1"/>
          <p:nvPr/>
        </p:nvSpPr>
        <p:spPr>
          <a:xfrm>
            <a:off x="779000" y="91375"/>
            <a:ext cx="3137400" cy="5052000"/>
          </a:xfrm>
          <a:prstGeom prst="rect">
            <a:avLst/>
          </a:prstGeom>
          <a:noFill/>
          <a:ln>
            <a:noFill/>
          </a:ln>
        </p:spPr>
        <p:txBody>
          <a:bodyPr spcFirstLastPara="1" wrap="square" lIns="91425" tIns="91425" rIns="91425" bIns="91425" anchor="ctr" anchorCtr="0">
            <a:noAutofit/>
          </a:bodyPr>
          <a:lstStyle/>
          <a:p>
            <a:pPr marL="355600" lvl="0" indent="0" algn="ctr" rtl="0">
              <a:lnSpc>
                <a:spcPct val="110000"/>
              </a:lnSpc>
              <a:spcBef>
                <a:spcPts val="600"/>
              </a:spcBef>
              <a:spcAft>
                <a:spcPts val="0"/>
              </a:spcAft>
              <a:buNone/>
            </a:pPr>
            <a:r>
              <a:rPr lang="pt-BR" sz="1100" b="1">
                <a:solidFill>
                  <a:srgbClr val="FF0000"/>
                </a:solidFill>
              </a:rPr>
              <a:t>       </a:t>
            </a:r>
            <a:r>
              <a:rPr lang="pt-BR" sz="1200" b="1">
                <a:solidFill>
                  <a:srgbClr val="FF0000"/>
                </a:solidFill>
              </a:rPr>
              <a:t> </a:t>
            </a:r>
            <a:r>
              <a:rPr lang="pt-BR" sz="1200" b="1">
                <a:solidFill>
                  <a:srgbClr val="FFFF00"/>
                </a:solidFill>
              </a:rPr>
              <a:t>Passagem da Noite</a:t>
            </a:r>
            <a:endParaRPr sz="1200" b="1">
              <a:solidFill>
                <a:srgbClr val="FFFF00"/>
              </a:solidFill>
            </a:endParaRPr>
          </a:p>
          <a:p>
            <a:pPr marL="558800" lvl="0" indent="0" algn="ctr" rtl="0">
              <a:lnSpc>
                <a:spcPct val="115000"/>
              </a:lnSpc>
              <a:spcBef>
                <a:spcPts val="600"/>
              </a:spcBef>
              <a:spcAft>
                <a:spcPts val="0"/>
              </a:spcAft>
              <a:buNone/>
            </a:pPr>
            <a:r>
              <a:rPr lang="pt-BR" sz="1200" b="1">
                <a:solidFill>
                  <a:srgbClr val="FFFF00"/>
                </a:solidFill>
              </a:rPr>
              <a:t>É noite. Sinto que é noite</a:t>
            </a:r>
            <a:endParaRPr sz="1200" b="1">
              <a:solidFill>
                <a:srgbClr val="FFFF00"/>
              </a:solidFill>
            </a:endParaRPr>
          </a:p>
          <a:p>
            <a:pPr marL="558800" lvl="0" indent="0" algn="ctr" rtl="0">
              <a:lnSpc>
                <a:spcPct val="115000"/>
              </a:lnSpc>
              <a:spcBef>
                <a:spcPts val="0"/>
              </a:spcBef>
              <a:spcAft>
                <a:spcPts val="0"/>
              </a:spcAft>
              <a:buNone/>
            </a:pPr>
            <a:r>
              <a:rPr lang="pt-BR" sz="1200" b="1">
                <a:solidFill>
                  <a:srgbClr val="FFFF00"/>
                </a:solidFill>
              </a:rPr>
              <a:t>não porque a sombra descesse</a:t>
            </a:r>
            <a:endParaRPr sz="1200" b="1">
              <a:solidFill>
                <a:srgbClr val="FFFF00"/>
              </a:solidFill>
            </a:endParaRPr>
          </a:p>
          <a:p>
            <a:pPr marL="558800" lvl="0" indent="0" algn="ctr" rtl="0">
              <a:lnSpc>
                <a:spcPct val="115000"/>
              </a:lnSpc>
              <a:spcBef>
                <a:spcPts val="0"/>
              </a:spcBef>
              <a:spcAft>
                <a:spcPts val="0"/>
              </a:spcAft>
              <a:buNone/>
            </a:pPr>
            <a:r>
              <a:rPr lang="pt-BR" sz="1200" b="1">
                <a:solidFill>
                  <a:srgbClr val="FFFF00"/>
                </a:solidFill>
              </a:rPr>
              <a:t>(bem me importa a face negra)</a:t>
            </a:r>
            <a:endParaRPr sz="1200" b="1">
              <a:solidFill>
                <a:srgbClr val="FFFF00"/>
              </a:solidFill>
            </a:endParaRPr>
          </a:p>
          <a:p>
            <a:pPr marL="558800" lvl="0" indent="0" algn="ctr" rtl="0">
              <a:lnSpc>
                <a:spcPct val="115000"/>
              </a:lnSpc>
              <a:spcBef>
                <a:spcPts val="0"/>
              </a:spcBef>
              <a:spcAft>
                <a:spcPts val="0"/>
              </a:spcAft>
              <a:buNone/>
            </a:pPr>
            <a:r>
              <a:rPr lang="pt-BR" sz="1200" b="1">
                <a:solidFill>
                  <a:srgbClr val="FFFF00"/>
                </a:solidFill>
              </a:rPr>
              <a:t>mas porque dentro de mim,</a:t>
            </a:r>
            <a:endParaRPr sz="1200" b="1">
              <a:solidFill>
                <a:srgbClr val="FFFF00"/>
              </a:solidFill>
            </a:endParaRPr>
          </a:p>
          <a:p>
            <a:pPr marL="558800" lvl="0" indent="0" algn="ctr" rtl="0">
              <a:lnSpc>
                <a:spcPct val="115000"/>
              </a:lnSpc>
              <a:spcBef>
                <a:spcPts val="0"/>
              </a:spcBef>
              <a:spcAft>
                <a:spcPts val="0"/>
              </a:spcAft>
              <a:buNone/>
            </a:pPr>
            <a:r>
              <a:rPr lang="pt-BR" sz="1200" b="1">
                <a:solidFill>
                  <a:srgbClr val="FFFF00"/>
                </a:solidFill>
              </a:rPr>
              <a:t>no fundo de mim, o grito</a:t>
            </a:r>
            <a:endParaRPr sz="1200" b="1">
              <a:solidFill>
                <a:srgbClr val="FFFF00"/>
              </a:solidFill>
            </a:endParaRPr>
          </a:p>
          <a:p>
            <a:pPr marL="558800" lvl="0" indent="0" algn="ctr" rtl="0">
              <a:lnSpc>
                <a:spcPct val="115000"/>
              </a:lnSpc>
              <a:spcBef>
                <a:spcPts val="0"/>
              </a:spcBef>
              <a:spcAft>
                <a:spcPts val="0"/>
              </a:spcAft>
              <a:buNone/>
            </a:pPr>
            <a:r>
              <a:rPr lang="pt-BR" sz="1200" b="1">
                <a:solidFill>
                  <a:srgbClr val="FFFF00"/>
                </a:solidFill>
              </a:rPr>
              <a:t>se calou, fez-se desânimo.</a:t>
            </a:r>
            <a:endParaRPr sz="1200" b="1">
              <a:solidFill>
                <a:srgbClr val="FFFF00"/>
              </a:solidFill>
            </a:endParaRPr>
          </a:p>
          <a:p>
            <a:pPr marL="558800" lvl="0" indent="0" algn="ctr" rtl="0">
              <a:lnSpc>
                <a:spcPct val="115000"/>
              </a:lnSpc>
              <a:spcBef>
                <a:spcPts val="0"/>
              </a:spcBef>
              <a:spcAft>
                <a:spcPts val="0"/>
              </a:spcAft>
              <a:buNone/>
            </a:pPr>
            <a:r>
              <a:rPr lang="pt-BR" sz="1200" b="1">
                <a:solidFill>
                  <a:srgbClr val="FFFF00"/>
                </a:solidFill>
              </a:rPr>
              <a:t>Sinto que nós somos noite,</a:t>
            </a:r>
            <a:endParaRPr sz="1200" b="1">
              <a:solidFill>
                <a:srgbClr val="FFFF00"/>
              </a:solidFill>
            </a:endParaRPr>
          </a:p>
          <a:p>
            <a:pPr marL="558800" lvl="0" indent="0" algn="ctr" rtl="0">
              <a:lnSpc>
                <a:spcPct val="115000"/>
              </a:lnSpc>
              <a:spcBef>
                <a:spcPts val="0"/>
              </a:spcBef>
              <a:spcAft>
                <a:spcPts val="0"/>
              </a:spcAft>
              <a:buNone/>
            </a:pPr>
            <a:r>
              <a:rPr lang="pt-BR" sz="1200" b="1">
                <a:solidFill>
                  <a:srgbClr val="FFFF00"/>
                </a:solidFill>
              </a:rPr>
              <a:t>que palpitamos no escuro</a:t>
            </a:r>
            <a:endParaRPr sz="1200" b="1">
              <a:solidFill>
                <a:srgbClr val="FFFF00"/>
              </a:solidFill>
            </a:endParaRPr>
          </a:p>
          <a:p>
            <a:pPr marL="558800" lvl="0" indent="0" algn="ctr" rtl="0">
              <a:lnSpc>
                <a:spcPct val="115000"/>
              </a:lnSpc>
              <a:spcBef>
                <a:spcPts val="0"/>
              </a:spcBef>
              <a:spcAft>
                <a:spcPts val="0"/>
              </a:spcAft>
              <a:buNone/>
            </a:pPr>
            <a:r>
              <a:rPr lang="pt-BR" sz="1200" b="1">
                <a:solidFill>
                  <a:srgbClr val="FFFF00"/>
                </a:solidFill>
              </a:rPr>
              <a:t>e em noite nos dissolvemos.</a:t>
            </a:r>
            <a:endParaRPr sz="1200" b="1">
              <a:solidFill>
                <a:srgbClr val="FFFF00"/>
              </a:solidFill>
            </a:endParaRPr>
          </a:p>
          <a:p>
            <a:pPr marL="558800" lvl="0" indent="0" algn="ctr" rtl="0">
              <a:lnSpc>
                <a:spcPct val="115000"/>
              </a:lnSpc>
              <a:spcBef>
                <a:spcPts val="0"/>
              </a:spcBef>
              <a:spcAft>
                <a:spcPts val="0"/>
              </a:spcAft>
              <a:buNone/>
            </a:pPr>
            <a:r>
              <a:rPr lang="pt-BR" sz="1200" b="1">
                <a:solidFill>
                  <a:srgbClr val="FFFF00"/>
                </a:solidFill>
              </a:rPr>
              <a:t>Sinto que é noite no vento,</a:t>
            </a:r>
            <a:endParaRPr sz="1200" b="1">
              <a:solidFill>
                <a:srgbClr val="FFFF00"/>
              </a:solidFill>
            </a:endParaRPr>
          </a:p>
          <a:p>
            <a:pPr marL="558800" lvl="0" indent="0" algn="ctr" rtl="0">
              <a:lnSpc>
                <a:spcPct val="115000"/>
              </a:lnSpc>
              <a:spcBef>
                <a:spcPts val="0"/>
              </a:spcBef>
              <a:spcAft>
                <a:spcPts val="0"/>
              </a:spcAft>
              <a:buNone/>
            </a:pPr>
            <a:r>
              <a:rPr lang="pt-BR" sz="1200" b="1">
                <a:solidFill>
                  <a:srgbClr val="FFFF00"/>
                </a:solidFill>
              </a:rPr>
              <a:t>noite nas águas, na pedra.</a:t>
            </a:r>
            <a:endParaRPr sz="1200" b="1">
              <a:solidFill>
                <a:srgbClr val="FFFF00"/>
              </a:solidFill>
            </a:endParaRPr>
          </a:p>
          <a:p>
            <a:pPr marL="558800" lvl="0" indent="0" algn="ctr" rtl="0">
              <a:lnSpc>
                <a:spcPct val="115000"/>
              </a:lnSpc>
              <a:spcBef>
                <a:spcPts val="0"/>
              </a:spcBef>
              <a:spcAft>
                <a:spcPts val="0"/>
              </a:spcAft>
              <a:buNone/>
            </a:pPr>
            <a:r>
              <a:rPr lang="pt-BR" sz="1200" b="1">
                <a:solidFill>
                  <a:srgbClr val="FFFF00"/>
                </a:solidFill>
              </a:rPr>
              <a:t>E que adianta uma lâmpada?</a:t>
            </a:r>
            <a:endParaRPr sz="1200" b="1">
              <a:solidFill>
                <a:srgbClr val="FFFF00"/>
              </a:solidFill>
            </a:endParaRPr>
          </a:p>
          <a:p>
            <a:pPr marL="558800" lvl="0" indent="0" algn="ctr" rtl="0">
              <a:lnSpc>
                <a:spcPct val="115000"/>
              </a:lnSpc>
              <a:spcBef>
                <a:spcPts val="0"/>
              </a:spcBef>
              <a:spcAft>
                <a:spcPts val="0"/>
              </a:spcAft>
              <a:buNone/>
            </a:pPr>
            <a:r>
              <a:rPr lang="pt-BR" sz="1200" b="1">
                <a:solidFill>
                  <a:srgbClr val="FFFF00"/>
                </a:solidFill>
              </a:rPr>
              <a:t>E que adianta uma voz?</a:t>
            </a:r>
            <a:endParaRPr sz="1200" b="1">
              <a:solidFill>
                <a:srgbClr val="FFFF00"/>
              </a:solidFill>
            </a:endParaRPr>
          </a:p>
          <a:p>
            <a:pPr marL="558800" lvl="0" indent="0" algn="ctr" rtl="0">
              <a:lnSpc>
                <a:spcPct val="115000"/>
              </a:lnSpc>
              <a:spcBef>
                <a:spcPts val="0"/>
              </a:spcBef>
              <a:spcAft>
                <a:spcPts val="0"/>
              </a:spcAft>
              <a:buNone/>
            </a:pPr>
            <a:r>
              <a:rPr lang="pt-BR" sz="1200" b="1">
                <a:solidFill>
                  <a:srgbClr val="FFFF00"/>
                </a:solidFill>
              </a:rPr>
              <a:t>É noite no meu amigo.</a:t>
            </a:r>
            <a:endParaRPr sz="1200" b="1">
              <a:solidFill>
                <a:srgbClr val="FFFF00"/>
              </a:solidFill>
            </a:endParaRPr>
          </a:p>
          <a:p>
            <a:pPr marL="558800" lvl="0" indent="0" algn="ctr" rtl="0">
              <a:lnSpc>
                <a:spcPct val="115000"/>
              </a:lnSpc>
              <a:spcBef>
                <a:spcPts val="0"/>
              </a:spcBef>
              <a:spcAft>
                <a:spcPts val="0"/>
              </a:spcAft>
              <a:buNone/>
            </a:pPr>
            <a:r>
              <a:rPr lang="pt-BR" sz="1200" b="1">
                <a:solidFill>
                  <a:srgbClr val="FFFF00"/>
                </a:solidFill>
              </a:rPr>
              <a:t>É noite no submarino.</a:t>
            </a:r>
            <a:endParaRPr sz="1200" b="1">
              <a:solidFill>
                <a:srgbClr val="FFFF00"/>
              </a:solidFill>
            </a:endParaRPr>
          </a:p>
          <a:p>
            <a:pPr marL="558800" lvl="0" indent="0" algn="ctr" rtl="0">
              <a:lnSpc>
                <a:spcPct val="115000"/>
              </a:lnSpc>
              <a:spcBef>
                <a:spcPts val="0"/>
              </a:spcBef>
              <a:spcAft>
                <a:spcPts val="0"/>
              </a:spcAft>
              <a:buNone/>
            </a:pPr>
            <a:r>
              <a:rPr lang="pt-BR" sz="1200" b="1">
                <a:solidFill>
                  <a:srgbClr val="FFFF00"/>
                </a:solidFill>
              </a:rPr>
              <a:t>É noite na roça grande.</a:t>
            </a:r>
            <a:endParaRPr sz="1200" b="1">
              <a:solidFill>
                <a:srgbClr val="FFFF00"/>
              </a:solidFill>
            </a:endParaRPr>
          </a:p>
          <a:p>
            <a:pPr marL="558800" lvl="0" indent="0" algn="ctr" rtl="0">
              <a:lnSpc>
                <a:spcPct val="115000"/>
              </a:lnSpc>
              <a:spcBef>
                <a:spcPts val="0"/>
              </a:spcBef>
              <a:spcAft>
                <a:spcPts val="0"/>
              </a:spcAft>
              <a:buNone/>
            </a:pPr>
            <a:r>
              <a:rPr lang="pt-BR" sz="1200" b="1">
                <a:solidFill>
                  <a:srgbClr val="FFFF00"/>
                </a:solidFill>
              </a:rPr>
              <a:t>É noite, não é morte, é noite</a:t>
            </a:r>
            <a:endParaRPr sz="1200" b="1">
              <a:solidFill>
                <a:srgbClr val="FFFF00"/>
              </a:solidFill>
            </a:endParaRPr>
          </a:p>
          <a:p>
            <a:pPr marL="558800" lvl="0" indent="0" algn="ctr" rtl="0">
              <a:lnSpc>
                <a:spcPct val="115000"/>
              </a:lnSpc>
              <a:spcBef>
                <a:spcPts val="0"/>
              </a:spcBef>
              <a:spcAft>
                <a:spcPts val="0"/>
              </a:spcAft>
              <a:buNone/>
            </a:pPr>
            <a:r>
              <a:rPr lang="pt-BR" sz="1200" b="1">
                <a:solidFill>
                  <a:srgbClr val="FFFF00"/>
                </a:solidFill>
              </a:rPr>
              <a:t>de sono espesso e sem praia.</a:t>
            </a:r>
            <a:endParaRPr sz="1200" b="1">
              <a:solidFill>
                <a:srgbClr val="FFFF00"/>
              </a:solidFill>
            </a:endParaRPr>
          </a:p>
          <a:p>
            <a:pPr marL="558800" lvl="0" indent="0" algn="ctr" rtl="0">
              <a:lnSpc>
                <a:spcPct val="115000"/>
              </a:lnSpc>
              <a:spcBef>
                <a:spcPts val="0"/>
              </a:spcBef>
              <a:spcAft>
                <a:spcPts val="0"/>
              </a:spcAft>
              <a:buNone/>
            </a:pPr>
            <a:r>
              <a:rPr lang="pt-BR" sz="1200" b="1">
                <a:solidFill>
                  <a:srgbClr val="FFFF00"/>
                </a:solidFill>
              </a:rPr>
              <a:t>Não é dor, nem paz, é noite,</a:t>
            </a:r>
            <a:endParaRPr sz="1200" b="1">
              <a:solidFill>
                <a:srgbClr val="FFFF00"/>
              </a:solidFill>
            </a:endParaRPr>
          </a:p>
          <a:p>
            <a:pPr marL="558800" lvl="0" indent="0" algn="ctr" rtl="0">
              <a:lnSpc>
                <a:spcPct val="115000"/>
              </a:lnSpc>
              <a:spcBef>
                <a:spcPts val="0"/>
              </a:spcBef>
              <a:spcAft>
                <a:spcPts val="0"/>
              </a:spcAft>
              <a:buNone/>
            </a:pPr>
            <a:r>
              <a:rPr lang="pt-BR" sz="1200" b="1">
                <a:solidFill>
                  <a:srgbClr val="FFFF00"/>
                </a:solidFill>
              </a:rPr>
              <a:t>é perfeitamente a noite.</a:t>
            </a:r>
            <a:endParaRPr sz="1200" b="1">
              <a:solidFill>
                <a:srgbClr val="FFFF00"/>
              </a:solidFill>
            </a:endParaRPr>
          </a:p>
          <a:p>
            <a:pPr marL="0" lvl="0" indent="0" algn="ctr" rtl="0">
              <a:lnSpc>
                <a:spcPct val="115000"/>
              </a:lnSpc>
              <a:spcBef>
                <a:spcPts val="0"/>
              </a:spcBef>
              <a:spcAft>
                <a:spcPts val="0"/>
              </a:spcAft>
              <a:buNone/>
            </a:pPr>
            <a:r>
              <a:rPr lang="pt-BR" sz="1300">
                <a:solidFill>
                  <a:srgbClr val="F4CCCC"/>
                </a:solidFill>
              </a:rPr>
              <a:t>...</a:t>
            </a:r>
            <a:endParaRPr sz="1300">
              <a:solidFill>
                <a:srgbClr val="F4CCCC"/>
              </a:solidFill>
            </a:endParaRPr>
          </a:p>
        </p:txBody>
      </p:sp>
      <p:sp>
        <p:nvSpPr>
          <p:cNvPr id="174" name="Google Shape;174;p27"/>
          <p:cNvSpPr txBox="1"/>
          <p:nvPr/>
        </p:nvSpPr>
        <p:spPr>
          <a:xfrm>
            <a:off x="5762425" y="474800"/>
            <a:ext cx="2379600" cy="375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175" name="Google Shape;175;p27" descr="Carlos Drummond de Andrade"/>
          <p:cNvPicPr preferRelativeResize="0"/>
          <p:nvPr/>
        </p:nvPicPr>
        <p:blipFill>
          <a:blip r:embed="rId4">
            <a:alphaModFix/>
          </a:blip>
          <a:stretch>
            <a:fillRect/>
          </a:stretch>
        </p:blipFill>
        <p:spPr>
          <a:xfrm>
            <a:off x="5207525" y="581500"/>
            <a:ext cx="3936474" cy="4561875"/>
          </a:xfrm>
          <a:prstGeom prst="rect">
            <a:avLst/>
          </a:prstGeom>
          <a:noFill/>
          <a:ln>
            <a:noFill/>
          </a:ln>
        </p:spPr>
      </p:pic>
      <p:sp>
        <p:nvSpPr>
          <p:cNvPr id="176" name="Google Shape;176;p27"/>
          <p:cNvSpPr txBox="1"/>
          <p:nvPr/>
        </p:nvSpPr>
        <p:spPr>
          <a:xfrm>
            <a:off x="6039875" y="154900"/>
            <a:ext cx="2902500" cy="42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b="1" i="1" u="sng">
                <a:solidFill>
                  <a:srgbClr val="434343"/>
                </a:solidFill>
              </a:rPr>
              <a:t>Carlos Drummond de Andrade</a:t>
            </a:r>
            <a:endParaRPr b="1" i="1" u="sng">
              <a:solidFill>
                <a:srgbClr val="434343"/>
              </a:solidFill>
            </a:endParaRPr>
          </a:p>
        </p:txBody>
      </p:sp>
    </p:spTree>
    <p:extLst>
      <p:ext uri="{BB962C8B-B14F-4D97-AF65-F5344CB8AC3E}">
        <p14:creationId xmlns:p14="http://schemas.microsoft.com/office/powerpoint/2010/main" val="1983085277"/>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pic>
        <p:nvPicPr>
          <p:cNvPr id="181" name="Google Shape;181;p28"/>
          <p:cNvPicPr preferRelativeResize="0"/>
          <p:nvPr/>
        </p:nvPicPr>
        <p:blipFill>
          <a:blip r:embed="rId3">
            <a:alphaModFix/>
          </a:blip>
          <a:stretch>
            <a:fillRect/>
          </a:stretch>
        </p:blipFill>
        <p:spPr>
          <a:xfrm>
            <a:off x="0" y="0"/>
            <a:ext cx="9144000" cy="5143500"/>
          </a:xfrm>
          <a:prstGeom prst="rect">
            <a:avLst/>
          </a:prstGeom>
          <a:noFill/>
          <a:ln>
            <a:noFill/>
          </a:ln>
        </p:spPr>
      </p:pic>
      <p:sp>
        <p:nvSpPr>
          <p:cNvPr id="182" name="Google Shape;182;p28"/>
          <p:cNvSpPr txBox="1">
            <a:spLocks noGrp="1"/>
          </p:cNvSpPr>
          <p:nvPr>
            <p:ph type="body" idx="1"/>
          </p:nvPr>
        </p:nvSpPr>
        <p:spPr>
          <a:xfrm>
            <a:off x="245425" y="1152475"/>
            <a:ext cx="87504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pt-BR" sz="3000" b="1">
                <a:solidFill>
                  <a:srgbClr val="E69138"/>
                </a:solidFill>
              </a:rPr>
              <a:t>Dessa forma podemos dizer que o poeta deixa de lado o significado </a:t>
            </a:r>
            <a:r>
              <a:rPr lang="pt-BR" sz="3000" b="1">
                <a:solidFill>
                  <a:srgbClr val="FF0000"/>
                </a:solidFill>
              </a:rPr>
              <a:t>DENOTATIVO</a:t>
            </a:r>
            <a:r>
              <a:rPr lang="pt-BR" sz="3000" b="1">
                <a:solidFill>
                  <a:srgbClr val="E69138"/>
                </a:solidFill>
              </a:rPr>
              <a:t>  do termo NOITE e trabalha com seus significados </a:t>
            </a:r>
            <a:r>
              <a:rPr lang="pt-BR" sz="3000" b="1">
                <a:solidFill>
                  <a:srgbClr val="FF0000"/>
                </a:solidFill>
              </a:rPr>
              <a:t>CONOTATIVOS</a:t>
            </a:r>
            <a:endParaRPr sz="3000" b="1">
              <a:solidFill>
                <a:srgbClr val="FF0000"/>
              </a:solidFill>
            </a:endParaRPr>
          </a:p>
        </p:txBody>
      </p:sp>
    </p:spTree>
    <p:extLst>
      <p:ext uri="{BB962C8B-B14F-4D97-AF65-F5344CB8AC3E}">
        <p14:creationId xmlns:p14="http://schemas.microsoft.com/office/powerpoint/2010/main" val="422467386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pic>
        <p:nvPicPr>
          <p:cNvPr id="64" name="Google Shape;64;p14" descr="Cenas do filme : Mãos Talentosas." title="A importância da leitura para o desenvolvimento intelectual">
            <a:hlinkClick r:id="rId3"/>
          </p:cNvPr>
          <p:cNvPicPr preferRelativeResize="0"/>
          <p:nvPr/>
        </p:nvPicPr>
        <p:blipFill>
          <a:blip r:embed="rId4">
            <a:alphaModFix/>
          </a:blip>
          <a:stretch>
            <a:fillRect/>
          </a:stretch>
        </p:blipFill>
        <p:spPr>
          <a:xfrm>
            <a:off x="0" y="0"/>
            <a:ext cx="9144000" cy="5143500"/>
          </a:xfrm>
          <a:prstGeom prst="rect">
            <a:avLst/>
          </a:prstGeom>
          <a:noFill/>
          <a:ln>
            <a:noFill/>
          </a:ln>
        </p:spPr>
      </p:pic>
      <p:sp>
        <p:nvSpPr>
          <p:cNvPr id="2" name="Retângulo 1"/>
          <p:cNvSpPr/>
          <p:nvPr/>
        </p:nvSpPr>
        <p:spPr>
          <a:xfrm>
            <a:off x="816795" y="142293"/>
            <a:ext cx="6981290" cy="307777"/>
          </a:xfrm>
          <a:prstGeom prst="rect">
            <a:avLst/>
          </a:prstGeom>
        </p:spPr>
        <p:txBody>
          <a:bodyPr wrap="square">
            <a:spAutoFit/>
          </a:bodyPr>
          <a:lstStyle/>
          <a:p>
            <a:pPr algn="ctr"/>
            <a:r>
              <a:rPr lang="pt-BR" b="1" dirty="0">
                <a:solidFill>
                  <a:schemeClr val="bg1"/>
                </a:solidFill>
                <a:latin typeface="Roboto"/>
              </a:rPr>
              <a:t>A importância da leitura para o desenvolvimento intelectual</a:t>
            </a:r>
          </a:p>
        </p:txBody>
      </p:sp>
    </p:spTree>
    <p:extLst>
      <p:ext uri="{BB962C8B-B14F-4D97-AF65-F5344CB8AC3E}">
        <p14:creationId xmlns:p14="http://schemas.microsoft.com/office/powerpoint/2010/main" val="3373858331"/>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29"/>
          <p:cNvSpPr/>
          <p:nvPr/>
        </p:nvSpPr>
        <p:spPr>
          <a:xfrm>
            <a:off x="1355225" y="419775"/>
            <a:ext cx="2059500" cy="555000"/>
          </a:xfrm>
          <a:prstGeom prst="roundRect">
            <a:avLst>
              <a:gd name="adj" fmla="val 16667"/>
            </a:avLst>
          </a:prstGeom>
          <a:solidFill>
            <a:srgbClr val="FFD9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pt-BR"/>
              <a:t> DENOTAÇÃO</a:t>
            </a:r>
            <a:endParaRPr/>
          </a:p>
        </p:txBody>
      </p:sp>
      <p:sp>
        <p:nvSpPr>
          <p:cNvPr id="188" name="Google Shape;188;p29"/>
          <p:cNvSpPr/>
          <p:nvPr/>
        </p:nvSpPr>
        <p:spPr>
          <a:xfrm>
            <a:off x="1419250" y="2573038"/>
            <a:ext cx="2059500" cy="555000"/>
          </a:xfrm>
          <a:prstGeom prst="roundRect">
            <a:avLst>
              <a:gd name="adj" fmla="val 16667"/>
            </a:avLst>
          </a:prstGeom>
          <a:solidFill>
            <a:srgbClr val="FFD9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pt-BR"/>
              <a:t> SENTIDO   REAL</a:t>
            </a:r>
            <a:endParaRPr/>
          </a:p>
        </p:txBody>
      </p:sp>
      <p:sp>
        <p:nvSpPr>
          <p:cNvPr id="189" name="Google Shape;189;p29"/>
          <p:cNvSpPr/>
          <p:nvPr/>
        </p:nvSpPr>
        <p:spPr>
          <a:xfrm>
            <a:off x="5382600" y="2552613"/>
            <a:ext cx="2059500" cy="555000"/>
          </a:xfrm>
          <a:prstGeom prst="roundRect">
            <a:avLst>
              <a:gd name="adj" fmla="val 16667"/>
            </a:avLst>
          </a:prstGeom>
          <a:solidFill>
            <a:srgbClr val="6FA8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pt-BR"/>
              <a:t>SENTIDO FIGURADO</a:t>
            </a:r>
            <a:endParaRPr/>
          </a:p>
        </p:txBody>
      </p:sp>
      <p:sp>
        <p:nvSpPr>
          <p:cNvPr id="190" name="Google Shape;190;p29"/>
          <p:cNvSpPr/>
          <p:nvPr/>
        </p:nvSpPr>
        <p:spPr>
          <a:xfrm>
            <a:off x="5323225" y="419775"/>
            <a:ext cx="2059500" cy="555000"/>
          </a:xfrm>
          <a:prstGeom prst="roundRect">
            <a:avLst>
              <a:gd name="adj" fmla="val 16667"/>
            </a:avLst>
          </a:prstGeom>
          <a:solidFill>
            <a:srgbClr val="6FA8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pt-BR"/>
              <a:t>CONOTAÇÃO</a:t>
            </a:r>
            <a:endParaRPr/>
          </a:p>
        </p:txBody>
      </p:sp>
      <p:sp>
        <p:nvSpPr>
          <p:cNvPr id="191" name="Google Shape;191;p29"/>
          <p:cNvSpPr/>
          <p:nvPr/>
        </p:nvSpPr>
        <p:spPr>
          <a:xfrm>
            <a:off x="5323225" y="3608800"/>
            <a:ext cx="2410200" cy="841800"/>
          </a:xfrm>
          <a:prstGeom prst="roundRect">
            <a:avLst>
              <a:gd name="adj" fmla="val 16667"/>
            </a:avLst>
          </a:prstGeom>
          <a:solidFill>
            <a:srgbClr val="6FA8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pt-BR"/>
              <a:t>O homem está triste e seus sentimentos estão escuros como a noite</a:t>
            </a:r>
            <a:endParaRPr/>
          </a:p>
        </p:txBody>
      </p:sp>
      <p:sp>
        <p:nvSpPr>
          <p:cNvPr id="192" name="Google Shape;192;p29"/>
          <p:cNvSpPr/>
          <p:nvPr/>
        </p:nvSpPr>
        <p:spPr>
          <a:xfrm>
            <a:off x="1147150" y="3752200"/>
            <a:ext cx="2753100" cy="555000"/>
          </a:xfrm>
          <a:prstGeom prst="roundRect">
            <a:avLst>
              <a:gd name="adj" fmla="val 16667"/>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pt-BR"/>
              <a:t>Noite: espaço de tempo entre o crepúsculo e o amanhecer</a:t>
            </a:r>
            <a:endParaRPr/>
          </a:p>
        </p:txBody>
      </p:sp>
      <p:sp>
        <p:nvSpPr>
          <p:cNvPr id="193" name="Google Shape;193;p29"/>
          <p:cNvSpPr/>
          <p:nvPr/>
        </p:nvSpPr>
        <p:spPr>
          <a:xfrm>
            <a:off x="1355225" y="1496413"/>
            <a:ext cx="2059500" cy="555000"/>
          </a:xfrm>
          <a:prstGeom prst="roundRect">
            <a:avLst>
              <a:gd name="adj" fmla="val 16667"/>
            </a:avLst>
          </a:prstGeom>
          <a:solidFill>
            <a:srgbClr val="FFD9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pt-BR"/>
              <a:t>DR</a:t>
            </a:r>
            <a:endParaRPr/>
          </a:p>
        </p:txBody>
      </p:sp>
      <p:sp>
        <p:nvSpPr>
          <p:cNvPr id="194" name="Google Shape;194;p29"/>
          <p:cNvSpPr/>
          <p:nvPr/>
        </p:nvSpPr>
        <p:spPr>
          <a:xfrm>
            <a:off x="5323225" y="1496425"/>
            <a:ext cx="2059500" cy="555000"/>
          </a:xfrm>
          <a:prstGeom prst="roundRect">
            <a:avLst>
              <a:gd name="adj" fmla="val 16667"/>
            </a:avLst>
          </a:prstGeom>
          <a:solidFill>
            <a:srgbClr val="6D9EE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pt-BR"/>
              <a:t>CF</a:t>
            </a:r>
            <a:endParaRPr/>
          </a:p>
        </p:txBody>
      </p:sp>
      <p:cxnSp>
        <p:nvCxnSpPr>
          <p:cNvPr id="195" name="Google Shape;195;p29"/>
          <p:cNvCxnSpPr>
            <a:endCxn id="193" idx="0"/>
          </p:cNvCxnSpPr>
          <p:nvPr/>
        </p:nvCxnSpPr>
        <p:spPr>
          <a:xfrm>
            <a:off x="2384975" y="974713"/>
            <a:ext cx="0" cy="521700"/>
          </a:xfrm>
          <a:prstGeom prst="straightConnector1">
            <a:avLst/>
          </a:prstGeom>
          <a:noFill/>
          <a:ln w="9525" cap="flat" cmpd="sng">
            <a:solidFill>
              <a:schemeClr val="dk2"/>
            </a:solidFill>
            <a:prstDash val="solid"/>
            <a:round/>
            <a:headEnd type="none" w="med" len="med"/>
            <a:tailEnd type="triangle" w="med" len="med"/>
          </a:ln>
        </p:spPr>
      </p:cxnSp>
      <p:cxnSp>
        <p:nvCxnSpPr>
          <p:cNvPr id="196" name="Google Shape;196;p29"/>
          <p:cNvCxnSpPr/>
          <p:nvPr/>
        </p:nvCxnSpPr>
        <p:spPr>
          <a:xfrm>
            <a:off x="2384975" y="3250963"/>
            <a:ext cx="0" cy="521700"/>
          </a:xfrm>
          <a:prstGeom prst="straightConnector1">
            <a:avLst/>
          </a:prstGeom>
          <a:noFill/>
          <a:ln w="9525" cap="flat" cmpd="sng">
            <a:solidFill>
              <a:schemeClr val="dk2"/>
            </a:solidFill>
            <a:prstDash val="solid"/>
            <a:round/>
            <a:headEnd type="none" w="med" len="med"/>
            <a:tailEnd type="triangle" w="med" len="med"/>
          </a:ln>
        </p:spPr>
      </p:cxnSp>
      <p:cxnSp>
        <p:nvCxnSpPr>
          <p:cNvPr id="197" name="Google Shape;197;p29"/>
          <p:cNvCxnSpPr/>
          <p:nvPr/>
        </p:nvCxnSpPr>
        <p:spPr>
          <a:xfrm>
            <a:off x="6352975" y="2030925"/>
            <a:ext cx="0" cy="521700"/>
          </a:xfrm>
          <a:prstGeom prst="straightConnector1">
            <a:avLst/>
          </a:prstGeom>
          <a:noFill/>
          <a:ln w="9525" cap="flat" cmpd="sng">
            <a:solidFill>
              <a:schemeClr val="dk2"/>
            </a:solidFill>
            <a:prstDash val="solid"/>
            <a:round/>
            <a:headEnd type="none" w="med" len="med"/>
            <a:tailEnd type="triangle" w="med" len="med"/>
          </a:ln>
        </p:spPr>
      </p:cxnSp>
      <p:cxnSp>
        <p:nvCxnSpPr>
          <p:cNvPr id="198" name="Google Shape;198;p29"/>
          <p:cNvCxnSpPr/>
          <p:nvPr/>
        </p:nvCxnSpPr>
        <p:spPr>
          <a:xfrm>
            <a:off x="2384975" y="2084938"/>
            <a:ext cx="0" cy="521700"/>
          </a:xfrm>
          <a:prstGeom prst="straightConnector1">
            <a:avLst/>
          </a:prstGeom>
          <a:noFill/>
          <a:ln w="9525" cap="flat" cmpd="sng">
            <a:solidFill>
              <a:schemeClr val="dk2"/>
            </a:solidFill>
            <a:prstDash val="solid"/>
            <a:round/>
            <a:headEnd type="none" w="med" len="med"/>
            <a:tailEnd type="triangle" w="med" len="med"/>
          </a:ln>
        </p:spPr>
      </p:cxnSp>
      <p:cxnSp>
        <p:nvCxnSpPr>
          <p:cNvPr id="199" name="Google Shape;199;p29"/>
          <p:cNvCxnSpPr/>
          <p:nvPr/>
        </p:nvCxnSpPr>
        <p:spPr>
          <a:xfrm>
            <a:off x="6352975" y="974713"/>
            <a:ext cx="0" cy="521700"/>
          </a:xfrm>
          <a:prstGeom prst="straightConnector1">
            <a:avLst/>
          </a:prstGeom>
          <a:noFill/>
          <a:ln w="9525" cap="flat" cmpd="sng">
            <a:solidFill>
              <a:schemeClr val="dk2"/>
            </a:solidFill>
            <a:prstDash val="solid"/>
            <a:round/>
            <a:headEnd type="none" w="med" len="med"/>
            <a:tailEnd type="triangle" w="med" len="med"/>
          </a:ln>
        </p:spPr>
      </p:cxnSp>
      <p:cxnSp>
        <p:nvCxnSpPr>
          <p:cNvPr id="200" name="Google Shape;200;p29"/>
          <p:cNvCxnSpPr/>
          <p:nvPr/>
        </p:nvCxnSpPr>
        <p:spPr>
          <a:xfrm>
            <a:off x="6412350" y="3107588"/>
            <a:ext cx="0" cy="521700"/>
          </a:xfrm>
          <a:prstGeom prst="straightConnector1">
            <a:avLst/>
          </a:prstGeom>
          <a:noFill/>
          <a:ln w="9525" cap="flat" cmpd="sng">
            <a:solidFill>
              <a:schemeClr val="dk2"/>
            </a:solidFill>
            <a:prstDash val="solid"/>
            <a:round/>
            <a:headEnd type="none" w="med" len="med"/>
            <a:tailEnd type="triangle" w="med" len="med"/>
          </a:ln>
        </p:spPr>
      </p:cxnSp>
    </p:spTree>
    <p:extLst>
      <p:ext uri="{BB962C8B-B14F-4D97-AF65-F5344CB8AC3E}">
        <p14:creationId xmlns:p14="http://schemas.microsoft.com/office/powerpoint/2010/main" val="2199069979"/>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30"/>
          <p:cNvSpPr/>
          <p:nvPr/>
        </p:nvSpPr>
        <p:spPr>
          <a:xfrm rot="-1570122">
            <a:off x="516277" y="2265600"/>
            <a:ext cx="7814278" cy="607248"/>
          </a:xfrm>
          <a:prstGeom prst="rect">
            <a:avLst/>
          </a:prstGeom>
        </p:spPr>
        <p:txBody>
          <a:bodyPr>
            <a:prstTxWarp prst="textPlain">
              <a:avLst/>
            </a:prstTxWarp>
          </a:bodyPr>
          <a:lstStyle/>
          <a:p>
            <a:pPr lvl="0" algn="ctr"/>
            <a:r>
              <a:rPr b="0" i="0">
                <a:ln w="9525" cap="flat" cmpd="sng">
                  <a:solidFill>
                    <a:schemeClr val="dk2"/>
                  </a:solidFill>
                  <a:prstDash val="solid"/>
                  <a:round/>
                  <a:headEnd type="none" w="sm" len="sm"/>
                  <a:tailEnd type="none" w="sm" len="sm"/>
                </a:ln>
                <a:solidFill>
                  <a:srgbClr val="FFFF00"/>
                </a:solidFill>
                <a:latin typeface="Arial"/>
              </a:rPr>
              <a:t>VOCÊ EM AÇÃO!!!!!!!!!!!</a:t>
            </a:r>
          </a:p>
        </p:txBody>
      </p:sp>
      <p:pic>
        <p:nvPicPr>
          <p:cNvPr id="206" name="Google Shape;206;p30"/>
          <p:cNvPicPr preferRelativeResize="0"/>
          <p:nvPr/>
        </p:nvPicPr>
        <p:blipFill>
          <a:blip r:embed="rId3">
            <a:alphaModFix/>
          </a:blip>
          <a:stretch>
            <a:fillRect/>
          </a:stretch>
        </p:blipFill>
        <p:spPr>
          <a:xfrm>
            <a:off x="178438" y="197313"/>
            <a:ext cx="2790825" cy="2714625"/>
          </a:xfrm>
          <a:prstGeom prst="rect">
            <a:avLst/>
          </a:prstGeom>
          <a:noFill/>
          <a:ln>
            <a:noFill/>
          </a:ln>
        </p:spPr>
      </p:pic>
    </p:spTree>
    <p:extLst>
      <p:ext uri="{BB962C8B-B14F-4D97-AF65-F5344CB8AC3E}">
        <p14:creationId xmlns:p14="http://schemas.microsoft.com/office/powerpoint/2010/main" val="2519447585"/>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31"/>
          <p:cNvSpPr txBox="1"/>
          <p:nvPr/>
        </p:nvSpPr>
        <p:spPr>
          <a:xfrm>
            <a:off x="0" y="0"/>
            <a:ext cx="4695600" cy="405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a:t>V</a:t>
            </a:r>
            <a:r>
              <a:rPr lang="pt-BR" b="1"/>
              <a:t>amos relembrar os conceitos estudados até agora. </a:t>
            </a:r>
            <a:r>
              <a:rPr lang="pt-BR"/>
              <a:t>:</a:t>
            </a:r>
            <a:endParaRPr/>
          </a:p>
        </p:txBody>
      </p:sp>
      <p:sp>
        <p:nvSpPr>
          <p:cNvPr id="212" name="Google Shape;212;p31"/>
          <p:cNvSpPr txBox="1"/>
          <p:nvPr/>
        </p:nvSpPr>
        <p:spPr>
          <a:xfrm>
            <a:off x="95475" y="477325"/>
            <a:ext cx="8880600" cy="28881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SzPts val="1400"/>
              <a:buAutoNum type="arabicParenR"/>
            </a:pPr>
            <a:r>
              <a:rPr lang="pt-BR"/>
              <a:t>Para que serve a linguagem?</a:t>
            </a:r>
            <a:endParaRPr/>
          </a:p>
          <a:p>
            <a:pPr marL="0" lvl="0" indent="0" algn="l" rtl="0">
              <a:spcBef>
                <a:spcPts val="0"/>
              </a:spcBef>
              <a:spcAft>
                <a:spcPts val="0"/>
              </a:spcAft>
              <a:buNone/>
            </a:pPr>
            <a:endParaRPr/>
          </a:p>
          <a:p>
            <a:pPr marL="457200" lvl="0" indent="-317500" algn="l" rtl="0">
              <a:spcBef>
                <a:spcPts val="0"/>
              </a:spcBef>
              <a:spcAft>
                <a:spcPts val="0"/>
              </a:spcAft>
              <a:buSzPts val="1400"/>
              <a:buAutoNum type="arabicParenR"/>
            </a:pPr>
            <a:r>
              <a:rPr lang="pt-BR"/>
              <a:t>Quais são os tipos de linguagem?</a:t>
            </a:r>
            <a:endParaRPr/>
          </a:p>
          <a:p>
            <a:pPr marL="0" lvl="0" indent="0" algn="l" rtl="0">
              <a:spcBef>
                <a:spcPts val="0"/>
              </a:spcBef>
              <a:spcAft>
                <a:spcPts val="0"/>
              </a:spcAft>
              <a:buNone/>
            </a:pPr>
            <a:endParaRPr/>
          </a:p>
          <a:p>
            <a:pPr marL="457200" lvl="0" indent="-317500" algn="l" rtl="0">
              <a:spcBef>
                <a:spcPts val="0"/>
              </a:spcBef>
              <a:spcAft>
                <a:spcPts val="0"/>
              </a:spcAft>
              <a:buSzPts val="1400"/>
              <a:buAutoNum type="arabicParenR"/>
            </a:pPr>
            <a:r>
              <a:rPr lang="pt-BR"/>
              <a:t>Cite um exemplo de cada tipo de linguagem.</a:t>
            </a:r>
            <a:endParaRPr/>
          </a:p>
          <a:p>
            <a:pPr marL="0" lvl="0" indent="0" algn="l" rtl="0">
              <a:spcBef>
                <a:spcPts val="0"/>
              </a:spcBef>
              <a:spcAft>
                <a:spcPts val="0"/>
              </a:spcAft>
              <a:buNone/>
            </a:pPr>
            <a:endParaRPr/>
          </a:p>
          <a:p>
            <a:pPr marL="457200" lvl="0" indent="-317500" algn="l" rtl="0">
              <a:spcBef>
                <a:spcPts val="0"/>
              </a:spcBef>
              <a:spcAft>
                <a:spcPts val="0"/>
              </a:spcAft>
              <a:buSzPts val="1400"/>
              <a:buAutoNum type="arabicParenR"/>
            </a:pPr>
            <a:r>
              <a:rPr lang="pt-BR"/>
              <a:t>___________________: São variedades originadas das diferenças de região, de idade, de sexo, de classes ou de grupos sociais e da própria evolução histórica da língua. </a:t>
            </a:r>
            <a:endParaRPr/>
          </a:p>
          <a:p>
            <a:pPr marL="0" lvl="0" indent="0" algn="l" rtl="0">
              <a:spcBef>
                <a:spcPts val="0"/>
              </a:spcBef>
              <a:spcAft>
                <a:spcPts val="0"/>
              </a:spcAft>
              <a:buNone/>
            </a:pPr>
            <a:endParaRPr/>
          </a:p>
          <a:p>
            <a:pPr marL="457200" lvl="0" indent="-317500" algn="l" rtl="0">
              <a:spcBef>
                <a:spcPts val="0"/>
              </a:spcBef>
              <a:spcAft>
                <a:spcPts val="0"/>
              </a:spcAft>
              <a:buSzPts val="1400"/>
              <a:buAutoNum type="arabicParenR"/>
            </a:pPr>
            <a:r>
              <a:rPr lang="pt-BR"/>
              <a:t>Nomeie as normas de linguagem:</a:t>
            </a:r>
            <a:endParaRPr/>
          </a:p>
        </p:txBody>
      </p:sp>
      <p:pic>
        <p:nvPicPr>
          <p:cNvPr id="213" name="Google Shape;213;p31"/>
          <p:cNvPicPr preferRelativeResize="0"/>
          <p:nvPr/>
        </p:nvPicPr>
        <p:blipFill>
          <a:blip r:embed="rId3">
            <a:alphaModFix/>
          </a:blip>
          <a:stretch>
            <a:fillRect/>
          </a:stretch>
        </p:blipFill>
        <p:spPr>
          <a:xfrm>
            <a:off x="4695750" y="3152775"/>
            <a:ext cx="3810000" cy="1907200"/>
          </a:xfrm>
          <a:prstGeom prst="rect">
            <a:avLst/>
          </a:prstGeom>
          <a:noFill/>
          <a:ln>
            <a:noFill/>
          </a:ln>
        </p:spPr>
      </p:pic>
      <p:pic>
        <p:nvPicPr>
          <p:cNvPr id="214" name="Google Shape;214;p31"/>
          <p:cNvPicPr preferRelativeResize="0"/>
          <p:nvPr/>
        </p:nvPicPr>
        <p:blipFill>
          <a:blip r:embed="rId4">
            <a:alphaModFix/>
          </a:blip>
          <a:stretch>
            <a:fillRect/>
          </a:stretch>
        </p:blipFill>
        <p:spPr>
          <a:xfrm>
            <a:off x="95475" y="3152775"/>
            <a:ext cx="3749675" cy="1990725"/>
          </a:xfrm>
          <a:prstGeom prst="rect">
            <a:avLst/>
          </a:prstGeom>
          <a:noFill/>
          <a:ln>
            <a:noFill/>
          </a:ln>
        </p:spPr>
      </p:pic>
    </p:spTree>
    <p:extLst>
      <p:ext uri="{BB962C8B-B14F-4D97-AF65-F5344CB8AC3E}">
        <p14:creationId xmlns:p14="http://schemas.microsoft.com/office/powerpoint/2010/main" val="1977516610"/>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32"/>
          <p:cNvSpPr txBox="1"/>
          <p:nvPr/>
        </p:nvSpPr>
        <p:spPr>
          <a:xfrm>
            <a:off x="0" y="0"/>
            <a:ext cx="9081300" cy="5143500"/>
          </a:xfrm>
          <a:prstGeom prst="rect">
            <a:avLst/>
          </a:prstGeom>
          <a:noFill/>
          <a:ln>
            <a:noFill/>
          </a:ln>
        </p:spPr>
        <p:txBody>
          <a:bodyPr spcFirstLastPara="1" wrap="square" lIns="91425" tIns="91425" rIns="91425" bIns="91425" anchor="ctr" anchorCtr="0">
            <a:noAutofit/>
          </a:bodyPr>
          <a:lstStyle/>
          <a:p>
            <a:pPr marL="139700" marR="139700" lvl="0" indent="0" algn="just" rtl="0">
              <a:lnSpc>
                <a:spcPct val="115000"/>
              </a:lnSpc>
              <a:spcBef>
                <a:spcPts val="0"/>
              </a:spcBef>
              <a:spcAft>
                <a:spcPts val="0"/>
              </a:spcAft>
              <a:buNone/>
            </a:pPr>
            <a:r>
              <a:rPr lang="pt-BR" sz="1200">
                <a:solidFill>
                  <a:srgbClr val="404040"/>
                </a:solidFill>
                <a:highlight>
                  <a:srgbClr val="F5F5F5"/>
                </a:highlight>
              </a:rPr>
              <a:t>(ENEM 2012)</a:t>
            </a:r>
            <a:endParaRPr sz="1200">
              <a:solidFill>
                <a:srgbClr val="404040"/>
              </a:solidFill>
              <a:highlight>
                <a:srgbClr val="F5F5F5"/>
              </a:highlight>
            </a:endParaRPr>
          </a:p>
          <a:p>
            <a:pPr marL="139700" marR="139700" lvl="0" indent="0" algn="just" rtl="0">
              <a:lnSpc>
                <a:spcPct val="115000"/>
              </a:lnSpc>
              <a:spcBef>
                <a:spcPts val="2200"/>
              </a:spcBef>
              <a:spcAft>
                <a:spcPts val="0"/>
              </a:spcAft>
              <a:buNone/>
            </a:pPr>
            <a:r>
              <a:rPr lang="pt-BR" sz="1200">
                <a:solidFill>
                  <a:srgbClr val="404040"/>
                </a:solidFill>
                <a:highlight>
                  <a:srgbClr val="F5F5F5"/>
                </a:highlight>
              </a:rPr>
              <a:t>eu gostava muito de passeá… saí com as minhas colegas… brincá na porta di casa di vôlei… andá de patins… bicicleta… quando eu levava um tombo ou outro… eu era a::… a palhaça da turma… ((risos))… eu acho que foi uma das fases mais… assim… gostosas da minha vida foi… essa fase de quinze… dos meus treze aos dezessete anos…</a:t>
            </a:r>
            <a:endParaRPr sz="1200">
              <a:solidFill>
                <a:srgbClr val="404040"/>
              </a:solidFill>
              <a:highlight>
                <a:srgbClr val="F5F5F5"/>
              </a:highlight>
            </a:endParaRPr>
          </a:p>
          <a:p>
            <a:pPr marL="139700" marR="139700" lvl="0" indent="0" algn="just" rtl="0">
              <a:lnSpc>
                <a:spcPct val="115000"/>
              </a:lnSpc>
              <a:spcBef>
                <a:spcPts val="2200"/>
              </a:spcBef>
              <a:spcAft>
                <a:spcPts val="0"/>
              </a:spcAft>
              <a:buNone/>
            </a:pPr>
            <a:r>
              <a:rPr lang="pt-BR" sz="1200" i="1">
                <a:solidFill>
                  <a:srgbClr val="404040"/>
                </a:solidFill>
                <a:highlight>
                  <a:srgbClr val="F5F5F5"/>
                </a:highlight>
              </a:rPr>
              <a:t>A.P.S., sexo feminino, 38 anos, nível de ensino fundamental. Projeto Fala Goiana, UFG. 2010 (inédito).</a:t>
            </a:r>
            <a:endParaRPr sz="1200" i="1">
              <a:solidFill>
                <a:srgbClr val="404040"/>
              </a:solidFill>
              <a:highlight>
                <a:srgbClr val="F5F5F5"/>
              </a:highlight>
            </a:endParaRPr>
          </a:p>
          <a:p>
            <a:pPr marL="0" lvl="0" indent="0" algn="just" rtl="0">
              <a:lnSpc>
                <a:spcPct val="115000"/>
              </a:lnSpc>
              <a:spcBef>
                <a:spcPts val="1400"/>
              </a:spcBef>
              <a:spcAft>
                <a:spcPts val="0"/>
              </a:spcAft>
              <a:buNone/>
            </a:pPr>
            <a:r>
              <a:rPr lang="pt-BR" sz="1200">
                <a:solidFill>
                  <a:srgbClr val="404040"/>
                </a:solidFill>
              </a:rPr>
              <a:t>Um aspecto da composição estrutural que caracteriza o relato pessoal de A.P.S. como modalidade falada da língua é</a:t>
            </a:r>
            <a:endParaRPr sz="1200">
              <a:solidFill>
                <a:srgbClr val="404040"/>
              </a:solidFill>
            </a:endParaRPr>
          </a:p>
          <a:p>
            <a:pPr marL="457200" lvl="0" indent="-228600" algn="l" rtl="0">
              <a:lnSpc>
                <a:spcPct val="115000"/>
              </a:lnSpc>
              <a:spcBef>
                <a:spcPts val="800"/>
              </a:spcBef>
              <a:spcAft>
                <a:spcPts val="0"/>
              </a:spcAft>
              <a:buClr>
                <a:srgbClr val="404040"/>
              </a:buClr>
              <a:buSzPts val="1200"/>
              <a:buNone/>
            </a:pPr>
            <a:r>
              <a:rPr lang="pt-BR" sz="1200">
                <a:solidFill>
                  <a:srgbClr val="404040"/>
                </a:solidFill>
              </a:rPr>
              <a:t>(     )predomínio de linguagem informal entrecortada por pausas.</a:t>
            </a:r>
            <a:endParaRPr sz="1200">
              <a:solidFill>
                <a:srgbClr val="404040"/>
              </a:solidFill>
            </a:endParaRPr>
          </a:p>
          <a:p>
            <a:pPr marL="457200" lvl="0" indent="-228600" algn="l" rtl="0">
              <a:lnSpc>
                <a:spcPct val="115000"/>
              </a:lnSpc>
              <a:spcBef>
                <a:spcPts val="0"/>
              </a:spcBef>
              <a:spcAft>
                <a:spcPts val="0"/>
              </a:spcAft>
              <a:buClr>
                <a:srgbClr val="404040"/>
              </a:buClr>
              <a:buSzPts val="1200"/>
              <a:buNone/>
            </a:pPr>
            <a:endParaRPr sz="1200">
              <a:solidFill>
                <a:srgbClr val="404040"/>
              </a:solidFill>
            </a:endParaRPr>
          </a:p>
          <a:p>
            <a:pPr marL="457200" lvl="0" indent="-228600" algn="l" rtl="0">
              <a:lnSpc>
                <a:spcPct val="115000"/>
              </a:lnSpc>
              <a:spcBef>
                <a:spcPts val="0"/>
              </a:spcBef>
              <a:spcAft>
                <a:spcPts val="0"/>
              </a:spcAft>
              <a:buClr>
                <a:srgbClr val="404040"/>
              </a:buClr>
              <a:buSzPts val="1200"/>
              <a:buNone/>
            </a:pPr>
            <a:r>
              <a:rPr lang="pt-BR" sz="1200">
                <a:solidFill>
                  <a:srgbClr val="404040"/>
                </a:solidFill>
              </a:rPr>
              <a:t>(      )vocabulário regional desconhecido em outras variedades do português.</a:t>
            </a:r>
            <a:endParaRPr sz="1200">
              <a:solidFill>
                <a:srgbClr val="404040"/>
              </a:solidFill>
            </a:endParaRPr>
          </a:p>
          <a:p>
            <a:pPr marL="457200" lvl="0" indent="-228600" algn="l" rtl="0">
              <a:lnSpc>
                <a:spcPct val="115000"/>
              </a:lnSpc>
              <a:spcBef>
                <a:spcPts val="0"/>
              </a:spcBef>
              <a:spcAft>
                <a:spcPts val="0"/>
              </a:spcAft>
              <a:buClr>
                <a:srgbClr val="404040"/>
              </a:buClr>
              <a:buSzPts val="1200"/>
              <a:buNone/>
            </a:pPr>
            <a:endParaRPr sz="1200">
              <a:solidFill>
                <a:srgbClr val="404040"/>
              </a:solidFill>
            </a:endParaRPr>
          </a:p>
          <a:p>
            <a:pPr marL="457200" lvl="0" indent="-228600" algn="l" rtl="0">
              <a:lnSpc>
                <a:spcPct val="115000"/>
              </a:lnSpc>
              <a:spcBef>
                <a:spcPts val="0"/>
              </a:spcBef>
              <a:spcAft>
                <a:spcPts val="0"/>
              </a:spcAft>
              <a:buClr>
                <a:srgbClr val="404040"/>
              </a:buClr>
              <a:buSzPts val="1200"/>
              <a:buNone/>
            </a:pPr>
            <a:r>
              <a:rPr lang="pt-BR" sz="1200">
                <a:solidFill>
                  <a:srgbClr val="404040"/>
                </a:solidFill>
              </a:rPr>
              <a:t>(      ) realização do plural conforme as regras da tradição gramatical.</a:t>
            </a:r>
            <a:endParaRPr sz="1200">
              <a:solidFill>
                <a:srgbClr val="404040"/>
              </a:solidFill>
            </a:endParaRPr>
          </a:p>
          <a:p>
            <a:pPr marL="457200" lvl="0" indent="-228600" algn="l" rtl="0">
              <a:lnSpc>
                <a:spcPct val="115000"/>
              </a:lnSpc>
              <a:spcBef>
                <a:spcPts val="0"/>
              </a:spcBef>
              <a:spcAft>
                <a:spcPts val="0"/>
              </a:spcAft>
              <a:buClr>
                <a:srgbClr val="404040"/>
              </a:buClr>
              <a:buSzPts val="1200"/>
              <a:buNone/>
            </a:pPr>
            <a:endParaRPr sz="1200">
              <a:solidFill>
                <a:srgbClr val="404040"/>
              </a:solidFill>
            </a:endParaRPr>
          </a:p>
          <a:p>
            <a:pPr marL="457200" lvl="0" indent="-228600" algn="l" rtl="0">
              <a:lnSpc>
                <a:spcPct val="115000"/>
              </a:lnSpc>
              <a:spcBef>
                <a:spcPts val="0"/>
              </a:spcBef>
              <a:spcAft>
                <a:spcPts val="0"/>
              </a:spcAft>
              <a:buClr>
                <a:srgbClr val="404040"/>
              </a:buClr>
              <a:buSzPts val="1200"/>
              <a:buNone/>
            </a:pPr>
            <a:r>
              <a:rPr lang="pt-BR" sz="1200">
                <a:solidFill>
                  <a:srgbClr val="404040"/>
                </a:solidFill>
              </a:rPr>
              <a:t>(     ) ausência de elementos promotores de coesão entre os eventos narrados.</a:t>
            </a:r>
            <a:endParaRPr sz="1200">
              <a:solidFill>
                <a:srgbClr val="404040"/>
              </a:solidFill>
            </a:endParaRPr>
          </a:p>
          <a:p>
            <a:pPr marL="457200" lvl="0" indent="-228600" algn="l" rtl="0">
              <a:lnSpc>
                <a:spcPct val="115000"/>
              </a:lnSpc>
              <a:spcBef>
                <a:spcPts val="0"/>
              </a:spcBef>
              <a:spcAft>
                <a:spcPts val="0"/>
              </a:spcAft>
              <a:buClr>
                <a:srgbClr val="404040"/>
              </a:buClr>
              <a:buSzPts val="1200"/>
              <a:buNone/>
            </a:pPr>
            <a:endParaRPr sz="1200">
              <a:solidFill>
                <a:srgbClr val="404040"/>
              </a:solidFill>
            </a:endParaRPr>
          </a:p>
          <a:p>
            <a:pPr marL="457200" lvl="0" indent="-228600" algn="l" rtl="0">
              <a:lnSpc>
                <a:spcPct val="115000"/>
              </a:lnSpc>
              <a:spcBef>
                <a:spcPts val="0"/>
              </a:spcBef>
              <a:spcAft>
                <a:spcPts val="0"/>
              </a:spcAft>
              <a:buClr>
                <a:srgbClr val="404040"/>
              </a:buClr>
              <a:buSzPts val="1200"/>
              <a:buNone/>
            </a:pPr>
            <a:r>
              <a:rPr lang="pt-BR" sz="1200">
                <a:solidFill>
                  <a:srgbClr val="404040"/>
                </a:solidFill>
              </a:rPr>
              <a:t>(      )presença de frases incompreensíveis a um leitor iniciante.</a:t>
            </a:r>
            <a:endParaRPr sz="1200">
              <a:solidFill>
                <a:srgbClr val="404040"/>
              </a:solidFill>
            </a:endParaRPr>
          </a:p>
          <a:p>
            <a:pPr marL="457200" lvl="0" indent="-228600" algn="l" rtl="0">
              <a:lnSpc>
                <a:spcPct val="115000"/>
              </a:lnSpc>
              <a:spcBef>
                <a:spcPts val="0"/>
              </a:spcBef>
              <a:spcAft>
                <a:spcPts val="0"/>
              </a:spcAft>
              <a:buClr>
                <a:srgbClr val="404040"/>
              </a:buClr>
              <a:buSzPts val="1200"/>
              <a:buNone/>
            </a:pPr>
            <a:endParaRPr sz="1200">
              <a:solidFill>
                <a:srgbClr val="404040"/>
              </a:solidFill>
            </a:endParaRPr>
          </a:p>
        </p:txBody>
      </p:sp>
    </p:spTree>
    <p:extLst>
      <p:ext uri="{BB962C8B-B14F-4D97-AF65-F5344CB8AC3E}">
        <p14:creationId xmlns:p14="http://schemas.microsoft.com/office/powerpoint/2010/main" val="1476760781"/>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p33"/>
          <p:cNvSpPr txBox="1"/>
          <p:nvPr/>
        </p:nvSpPr>
        <p:spPr>
          <a:xfrm>
            <a:off x="-100" y="0"/>
            <a:ext cx="9144000" cy="494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a:solidFill>
                  <a:srgbClr val="4C1130"/>
                </a:solidFill>
              </a:rPr>
              <a:t>6) O que é Denotação? _____________________________________________________________________</a:t>
            </a:r>
            <a:endParaRPr>
              <a:solidFill>
                <a:srgbClr val="4C1130"/>
              </a:solidFill>
            </a:endParaRPr>
          </a:p>
          <a:p>
            <a:pPr marL="0" lvl="0" indent="0" algn="l" rtl="0">
              <a:spcBef>
                <a:spcPts val="0"/>
              </a:spcBef>
              <a:spcAft>
                <a:spcPts val="0"/>
              </a:spcAft>
              <a:buNone/>
            </a:pPr>
            <a:endParaRPr>
              <a:solidFill>
                <a:srgbClr val="4C1130"/>
              </a:solidFill>
            </a:endParaRPr>
          </a:p>
          <a:p>
            <a:pPr marL="0" lvl="0" indent="0" algn="l" rtl="0">
              <a:spcBef>
                <a:spcPts val="0"/>
              </a:spcBef>
              <a:spcAft>
                <a:spcPts val="0"/>
              </a:spcAft>
              <a:buNone/>
            </a:pPr>
            <a:r>
              <a:rPr lang="pt-BR">
                <a:solidFill>
                  <a:srgbClr val="4C1130"/>
                </a:solidFill>
              </a:rPr>
              <a:t>________________________________________________________________________________________</a:t>
            </a:r>
            <a:endParaRPr>
              <a:solidFill>
                <a:srgbClr val="4C1130"/>
              </a:solidFill>
            </a:endParaRPr>
          </a:p>
          <a:p>
            <a:pPr marL="0" lvl="0" indent="0" algn="l" rtl="0">
              <a:spcBef>
                <a:spcPts val="0"/>
              </a:spcBef>
              <a:spcAft>
                <a:spcPts val="0"/>
              </a:spcAft>
              <a:buNone/>
            </a:pPr>
            <a:endParaRPr>
              <a:solidFill>
                <a:srgbClr val="4C1130"/>
              </a:solidFill>
            </a:endParaRPr>
          </a:p>
          <a:p>
            <a:pPr marL="0" lvl="0" indent="0" algn="l" rtl="0">
              <a:spcBef>
                <a:spcPts val="0"/>
              </a:spcBef>
              <a:spcAft>
                <a:spcPts val="0"/>
              </a:spcAft>
              <a:buNone/>
            </a:pPr>
            <a:endParaRPr>
              <a:solidFill>
                <a:srgbClr val="4C1130"/>
              </a:solidFill>
            </a:endParaRPr>
          </a:p>
          <a:p>
            <a:pPr marL="0" lvl="0" indent="0" algn="l" rtl="0">
              <a:spcBef>
                <a:spcPts val="0"/>
              </a:spcBef>
              <a:spcAft>
                <a:spcPts val="0"/>
              </a:spcAft>
              <a:buNone/>
            </a:pPr>
            <a:r>
              <a:rPr lang="pt-BR">
                <a:solidFill>
                  <a:srgbClr val="4C1130"/>
                </a:solidFill>
              </a:rPr>
              <a:t>7) Escreva um exemplo de denotação: ________________________________________________________</a:t>
            </a:r>
            <a:endParaRPr>
              <a:solidFill>
                <a:srgbClr val="4C1130"/>
              </a:solidFill>
            </a:endParaRPr>
          </a:p>
          <a:p>
            <a:pPr marL="0" lvl="0" indent="0" algn="l" rtl="0">
              <a:spcBef>
                <a:spcPts val="0"/>
              </a:spcBef>
              <a:spcAft>
                <a:spcPts val="0"/>
              </a:spcAft>
              <a:buNone/>
            </a:pPr>
            <a:endParaRPr>
              <a:solidFill>
                <a:srgbClr val="4C1130"/>
              </a:solidFill>
            </a:endParaRPr>
          </a:p>
          <a:p>
            <a:pPr marL="0" lvl="0" indent="0" algn="l" rtl="0">
              <a:spcBef>
                <a:spcPts val="0"/>
              </a:spcBef>
              <a:spcAft>
                <a:spcPts val="0"/>
              </a:spcAft>
              <a:buNone/>
            </a:pPr>
            <a:endParaRPr>
              <a:solidFill>
                <a:srgbClr val="4C1130"/>
              </a:solidFill>
            </a:endParaRPr>
          </a:p>
          <a:p>
            <a:pPr marL="0" lvl="0" indent="0" algn="l" rtl="0">
              <a:spcBef>
                <a:spcPts val="0"/>
              </a:spcBef>
              <a:spcAft>
                <a:spcPts val="0"/>
              </a:spcAft>
              <a:buNone/>
            </a:pPr>
            <a:endParaRPr>
              <a:solidFill>
                <a:srgbClr val="4C1130"/>
              </a:solidFill>
            </a:endParaRPr>
          </a:p>
          <a:p>
            <a:pPr marL="0" lvl="0" indent="0" algn="l" rtl="0">
              <a:spcBef>
                <a:spcPts val="0"/>
              </a:spcBef>
              <a:spcAft>
                <a:spcPts val="0"/>
              </a:spcAft>
              <a:buNone/>
            </a:pPr>
            <a:r>
              <a:rPr lang="pt-BR">
                <a:solidFill>
                  <a:srgbClr val="4C1130"/>
                </a:solidFill>
              </a:rPr>
              <a:t>8) O que é conotação? ______________________________________________________________________</a:t>
            </a:r>
            <a:endParaRPr>
              <a:solidFill>
                <a:srgbClr val="4C1130"/>
              </a:solidFill>
            </a:endParaRPr>
          </a:p>
          <a:p>
            <a:pPr marL="0" lvl="0" indent="0" algn="l" rtl="0">
              <a:spcBef>
                <a:spcPts val="0"/>
              </a:spcBef>
              <a:spcAft>
                <a:spcPts val="0"/>
              </a:spcAft>
              <a:buNone/>
            </a:pPr>
            <a:endParaRPr>
              <a:solidFill>
                <a:srgbClr val="4C1130"/>
              </a:solidFill>
            </a:endParaRPr>
          </a:p>
          <a:p>
            <a:pPr marL="0" lvl="0" indent="0" algn="l" rtl="0">
              <a:spcBef>
                <a:spcPts val="0"/>
              </a:spcBef>
              <a:spcAft>
                <a:spcPts val="0"/>
              </a:spcAft>
              <a:buNone/>
            </a:pPr>
            <a:r>
              <a:rPr lang="pt-BR">
                <a:solidFill>
                  <a:srgbClr val="4C1130"/>
                </a:solidFill>
              </a:rPr>
              <a:t>________________________________________________________________________________________</a:t>
            </a:r>
            <a:endParaRPr>
              <a:solidFill>
                <a:srgbClr val="4C1130"/>
              </a:solidFill>
            </a:endParaRPr>
          </a:p>
          <a:p>
            <a:pPr marL="0" lvl="0" indent="0" algn="l" rtl="0">
              <a:spcBef>
                <a:spcPts val="0"/>
              </a:spcBef>
              <a:spcAft>
                <a:spcPts val="0"/>
              </a:spcAft>
              <a:buNone/>
            </a:pPr>
            <a:endParaRPr>
              <a:solidFill>
                <a:srgbClr val="4C1130"/>
              </a:solidFill>
            </a:endParaRPr>
          </a:p>
          <a:p>
            <a:pPr marL="0" lvl="0" indent="0" algn="l" rtl="0">
              <a:spcBef>
                <a:spcPts val="0"/>
              </a:spcBef>
              <a:spcAft>
                <a:spcPts val="0"/>
              </a:spcAft>
              <a:buNone/>
            </a:pPr>
            <a:endParaRPr>
              <a:solidFill>
                <a:srgbClr val="4C1130"/>
              </a:solidFill>
            </a:endParaRPr>
          </a:p>
          <a:p>
            <a:pPr marL="0" lvl="0" indent="0" algn="l" rtl="0">
              <a:spcBef>
                <a:spcPts val="0"/>
              </a:spcBef>
              <a:spcAft>
                <a:spcPts val="0"/>
              </a:spcAft>
              <a:buNone/>
            </a:pPr>
            <a:r>
              <a:rPr lang="pt-BR">
                <a:solidFill>
                  <a:srgbClr val="4C1130"/>
                </a:solidFill>
              </a:rPr>
              <a:t>9) Dê um exemplo de conotação: _____________________________________________________________</a:t>
            </a:r>
            <a:endParaRPr>
              <a:solidFill>
                <a:srgbClr val="4C1130"/>
              </a:solidFill>
            </a:endParaRPr>
          </a:p>
          <a:p>
            <a:pPr marL="0" lvl="0" indent="0" algn="l" rtl="0">
              <a:spcBef>
                <a:spcPts val="0"/>
              </a:spcBef>
              <a:spcAft>
                <a:spcPts val="0"/>
              </a:spcAft>
              <a:buNone/>
            </a:pPr>
            <a:endParaRPr>
              <a:solidFill>
                <a:srgbClr val="4C1130"/>
              </a:solidFill>
            </a:endParaRPr>
          </a:p>
          <a:p>
            <a:pPr marL="0" lvl="0" indent="0" algn="l" rtl="0">
              <a:spcBef>
                <a:spcPts val="0"/>
              </a:spcBef>
              <a:spcAft>
                <a:spcPts val="0"/>
              </a:spcAft>
              <a:buNone/>
            </a:pPr>
            <a:r>
              <a:rPr lang="pt-BR">
                <a:solidFill>
                  <a:srgbClr val="4C1130"/>
                </a:solidFill>
              </a:rPr>
              <a:t>__________________________________________________</a:t>
            </a:r>
            <a:r>
              <a:rPr lang="pt-BR"/>
              <a:t>______________________________________</a:t>
            </a:r>
            <a:endParaRPr/>
          </a:p>
        </p:txBody>
      </p:sp>
    </p:spTree>
    <p:extLst>
      <p:ext uri="{BB962C8B-B14F-4D97-AF65-F5344CB8AC3E}">
        <p14:creationId xmlns:p14="http://schemas.microsoft.com/office/powerpoint/2010/main" val="1336877266"/>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31" name="Google Shape;231;p34"/>
          <p:cNvSpPr txBox="1"/>
          <p:nvPr/>
        </p:nvSpPr>
        <p:spPr>
          <a:xfrm>
            <a:off x="5125427" y="730588"/>
            <a:ext cx="3265500" cy="1724936"/>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pt-BR" sz="1800" i="1" dirty="0">
                <a:latin typeface="Calisto MT" panose="02040603050505030304" pitchFamily="18" charset="0"/>
              </a:rPr>
              <a:t>Leia e analise este lindo poema de Vinícius de Moraes e explique, com exemplos, qual o significado que o poeta usou.</a:t>
            </a:r>
            <a:endParaRPr sz="1800" i="1" dirty="0">
              <a:latin typeface="Calisto MT" panose="02040603050505030304" pitchFamily="18" charset="0"/>
            </a:endParaRPr>
          </a:p>
        </p:txBody>
      </p:sp>
      <p:sp>
        <p:nvSpPr>
          <p:cNvPr id="2" name="Retângulo 1"/>
          <p:cNvSpPr/>
          <p:nvPr/>
        </p:nvSpPr>
        <p:spPr>
          <a:xfrm>
            <a:off x="169522" y="247858"/>
            <a:ext cx="4638783" cy="4616648"/>
          </a:xfrm>
          <a:prstGeom prst="rect">
            <a:avLst/>
          </a:prstGeom>
        </p:spPr>
        <p:txBody>
          <a:bodyPr wrap="square">
            <a:spAutoFit/>
          </a:bodyPr>
          <a:lstStyle/>
          <a:p>
            <a:r>
              <a:rPr lang="pt-BR" b="1" dirty="0">
                <a:solidFill>
                  <a:srgbClr val="333333"/>
                </a:solidFill>
                <a:latin typeface="Helvetica" panose="020B0604020202020204" pitchFamily="34" charset="0"/>
              </a:rPr>
              <a:t>Soneto de separação</a:t>
            </a:r>
            <a:br>
              <a:rPr lang="pt-BR" b="1" dirty="0">
                <a:solidFill>
                  <a:srgbClr val="333333"/>
                </a:solidFill>
                <a:latin typeface="Helvetica" panose="020B0604020202020204" pitchFamily="34" charset="0"/>
              </a:rPr>
            </a:br>
            <a:r>
              <a:rPr lang="pt-BR" b="1" dirty="0">
                <a:solidFill>
                  <a:srgbClr val="333333"/>
                </a:solidFill>
                <a:latin typeface="Helvetica" panose="020B0604020202020204" pitchFamily="34" charset="0"/>
              </a:rPr>
              <a:t/>
            </a:r>
            <a:br>
              <a:rPr lang="pt-BR" b="1" dirty="0">
                <a:solidFill>
                  <a:srgbClr val="333333"/>
                </a:solidFill>
                <a:latin typeface="Helvetica" panose="020B0604020202020204" pitchFamily="34" charset="0"/>
              </a:rPr>
            </a:br>
            <a:r>
              <a:rPr lang="pt-BR" b="1" dirty="0">
                <a:solidFill>
                  <a:srgbClr val="333333"/>
                </a:solidFill>
                <a:latin typeface="Helvetica" panose="020B0604020202020204" pitchFamily="34" charset="0"/>
              </a:rPr>
              <a:t>De repente do riso fez-se o pranto</a:t>
            </a:r>
            <a:br>
              <a:rPr lang="pt-BR" b="1" dirty="0">
                <a:solidFill>
                  <a:srgbClr val="333333"/>
                </a:solidFill>
                <a:latin typeface="Helvetica" panose="020B0604020202020204" pitchFamily="34" charset="0"/>
              </a:rPr>
            </a:br>
            <a:r>
              <a:rPr lang="pt-BR" b="1" dirty="0">
                <a:solidFill>
                  <a:srgbClr val="333333"/>
                </a:solidFill>
                <a:latin typeface="Helvetica" panose="020B0604020202020204" pitchFamily="34" charset="0"/>
              </a:rPr>
              <a:t>Silencioso e branco como a bruma</a:t>
            </a:r>
            <a:br>
              <a:rPr lang="pt-BR" b="1" dirty="0">
                <a:solidFill>
                  <a:srgbClr val="333333"/>
                </a:solidFill>
                <a:latin typeface="Helvetica" panose="020B0604020202020204" pitchFamily="34" charset="0"/>
              </a:rPr>
            </a:br>
            <a:r>
              <a:rPr lang="pt-BR" b="1" dirty="0">
                <a:solidFill>
                  <a:srgbClr val="333333"/>
                </a:solidFill>
                <a:latin typeface="Helvetica" panose="020B0604020202020204" pitchFamily="34" charset="0"/>
              </a:rPr>
              <a:t>E das bocas unidas fez-se a espuma</a:t>
            </a:r>
            <a:br>
              <a:rPr lang="pt-BR" b="1" dirty="0">
                <a:solidFill>
                  <a:srgbClr val="333333"/>
                </a:solidFill>
                <a:latin typeface="Helvetica" panose="020B0604020202020204" pitchFamily="34" charset="0"/>
              </a:rPr>
            </a:br>
            <a:r>
              <a:rPr lang="pt-BR" b="1" dirty="0">
                <a:solidFill>
                  <a:srgbClr val="333333"/>
                </a:solidFill>
                <a:latin typeface="Helvetica" panose="020B0604020202020204" pitchFamily="34" charset="0"/>
              </a:rPr>
              <a:t>E das mãos espalmadas fez-se o espanto.</a:t>
            </a:r>
            <a:br>
              <a:rPr lang="pt-BR" b="1" dirty="0">
                <a:solidFill>
                  <a:srgbClr val="333333"/>
                </a:solidFill>
                <a:latin typeface="Helvetica" panose="020B0604020202020204" pitchFamily="34" charset="0"/>
              </a:rPr>
            </a:br>
            <a:r>
              <a:rPr lang="pt-BR" b="1" dirty="0">
                <a:solidFill>
                  <a:srgbClr val="333333"/>
                </a:solidFill>
                <a:latin typeface="Helvetica" panose="020B0604020202020204" pitchFamily="34" charset="0"/>
              </a:rPr>
              <a:t/>
            </a:r>
            <a:br>
              <a:rPr lang="pt-BR" b="1" dirty="0">
                <a:solidFill>
                  <a:srgbClr val="333333"/>
                </a:solidFill>
                <a:latin typeface="Helvetica" panose="020B0604020202020204" pitchFamily="34" charset="0"/>
              </a:rPr>
            </a:br>
            <a:r>
              <a:rPr lang="pt-BR" b="1" dirty="0">
                <a:solidFill>
                  <a:srgbClr val="333333"/>
                </a:solidFill>
                <a:latin typeface="Helvetica" panose="020B0604020202020204" pitchFamily="34" charset="0"/>
              </a:rPr>
              <a:t>De repente da calma fez-se o vento</a:t>
            </a:r>
            <a:br>
              <a:rPr lang="pt-BR" b="1" dirty="0">
                <a:solidFill>
                  <a:srgbClr val="333333"/>
                </a:solidFill>
                <a:latin typeface="Helvetica" panose="020B0604020202020204" pitchFamily="34" charset="0"/>
              </a:rPr>
            </a:br>
            <a:r>
              <a:rPr lang="pt-BR" b="1" dirty="0">
                <a:solidFill>
                  <a:srgbClr val="333333"/>
                </a:solidFill>
                <a:latin typeface="Helvetica" panose="020B0604020202020204" pitchFamily="34" charset="0"/>
              </a:rPr>
              <a:t>Que dos olhos desfez a última chama</a:t>
            </a:r>
            <a:br>
              <a:rPr lang="pt-BR" b="1" dirty="0">
                <a:solidFill>
                  <a:srgbClr val="333333"/>
                </a:solidFill>
                <a:latin typeface="Helvetica" panose="020B0604020202020204" pitchFamily="34" charset="0"/>
              </a:rPr>
            </a:br>
            <a:r>
              <a:rPr lang="pt-BR" b="1" dirty="0">
                <a:solidFill>
                  <a:srgbClr val="333333"/>
                </a:solidFill>
                <a:latin typeface="Helvetica" panose="020B0604020202020204" pitchFamily="34" charset="0"/>
              </a:rPr>
              <a:t>E da paixão fez-se o pressentimento</a:t>
            </a:r>
            <a:br>
              <a:rPr lang="pt-BR" b="1" dirty="0">
                <a:solidFill>
                  <a:srgbClr val="333333"/>
                </a:solidFill>
                <a:latin typeface="Helvetica" panose="020B0604020202020204" pitchFamily="34" charset="0"/>
              </a:rPr>
            </a:br>
            <a:r>
              <a:rPr lang="pt-BR" b="1" dirty="0">
                <a:solidFill>
                  <a:srgbClr val="333333"/>
                </a:solidFill>
                <a:latin typeface="Helvetica" panose="020B0604020202020204" pitchFamily="34" charset="0"/>
              </a:rPr>
              <a:t>E do momento imóvel fez-se o drama.</a:t>
            </a:r>
            <a:br>
              <a:rPr lang="pt-BR" b="1" dirty="0">
                <a:solidFill>
                  <a:srgbClr val="333333"/>
                </a:solidFill>
                <a:latin typeface="Helvetica" panose="020B0604020202020204" pitchFamily="34" charset="0"/>
              </a:rPr>
            </a:br>
            <a:r>
              <a:rPr lang="pt-BR" b="1" dirty="0">
                <a:solidFill>
                  <a:srgbClr val="333333"/>
                </a:solidFill>
                <a:latin typeface="Helvetica" panose="020B0604020202020204" pitchFamily="34" charset="0"/>
              </a:rPr>
              <a:t/>
            </a:r>
            <a:br>
              <a:rPr lang="pt-BR" b="1" dirty="0">
                <a:solidFill>
                  <a:srgbClr val="333333"/>
                </a:solidFill>
                <a:latin typeface="Helvetica" panose="020B0604020202020204" pitchFamily="34" charset="0"/>
              </a:rPr>
            </a:br>
            <a:r>
              <a:rPr lang="pt-BR" b="1" dirty="0">
                <a:solidFill>
                  <a:srgbClr val="333333"/>
                </a:solidFill>
                <a:latin typeface="Helvetica" panose="020B0604020202020204" pitchFamily="34" charset="0"/>
              </a:rPr>
              <a:t>De repente, não mais que de repente</a:t>
            </a:r>
            <a:br>
              <a:rPr lang="pt-BR" b="1" dirty="0">
                <a:solidFill>
                  <a:srgbClr val="333333"/>
                </a:solidFill>
                <a:latin typeface="Helvetica" panose="020B0604020202020204" pitchFamily="34" charset="0"/>
              </a:rPr>
            </a:br>
            <a:r>
              <a:rPr lang="pt-BR" b="1" dirty="0">
                <a:solidFill>
                  <a:srgbClr val="333333"/>
                </a:solidFill>
                <a:latin typeface="Helvetica" panose="020B0604020202020204" pitchFamily="34" charset="0"/>
              </a:rPr>
              <a:t>Fez-se de triste o que se fez amante</a:t>
            </a:r>
            <a:br>
              <a:rPr lang="pt-BR" b="1" dirty="0">
                <a:solidFill>
                  <a:srgbClr val="333333"/>
                </a:solidFill>
                <a:latin typeface="Helvetica" panose="020B0604020202020204" pitchFamily="34" charset="0"/>
              </a:rPr>
            </a:br>
            <a:r>
              <a:rPr lang="pt-BR" b="1" dirty="0">
                <a:solidFill>
                  <a:srgbClr val="333333"/>
                </a:solidFill>
                <a:latin typeface="Helvetica" panose="020B0604020202020204" pitchFamily="34" charset="0"/>
              </a:rPr>
              <a:t>E de sozinho o que se fez contente.</a:t>
            </a:r>
            <a:br>
              <a:rPr lang="pt-BR" b="1" dirty="0">
                <a:solidFill>
                  <a:srgbClr val="333333"/>
                </a:solidFill>
                <a:latin typeface="Helvetica" panose="020B0604020202020204" pitchFamily="34" charset="0"/>
              </a:rPr>
            </a:br>
            <a:r>
              <a:rPr lang="pt-BR" b="1" dirty="0">
                <a:solidFill>
                  <a:srgbClr val="333333"/>
                </a:solidFill>
                <a:latin typeface="Helvetica" panose="020B0604020202020204" pitchFamily="34" charset="0"/>
              </a:rPr>
              <a:t/>
            </a:r>
            <a:br>
              <a:rPr lang="pt-BR" b="1" dirty="0">
                <a:solidFill>
                  <a:srgbClr val="333333"/>
                </a:solidFill>
                <a:latin typeface="Helvetica" panose="020B0604020202020204" pitchFamily="34" charset="0"/>
              </a:rPr>
            </a:br>
            <a:r>
              <a:rPr lang="pt-BR" b="1" dirty="0">
                <a:solidFill>
                  <a:srgbClr val="333333"/>
                </a:solidFill>
                <a:latin typeface="Helvetica" panose="020B0604020202020204" pitchFamily="34" charset="0"/>
              </a:rPr>
              <a:t>Fez-se do amigo próximo o distante</a:t>
            </a:r>
            <a:br>
              <a:rPr lang="pt-BR" b="1" dirty="0">
                <a:solidFill>
                  <a:srgbClr val="333333"/>
                </a:solidFill>
                <a:latin typeface="Helvetica" panose="020B0604020202020204" pitchFamily="34" charset="0"/>
              </a:rPr>
            </a:br>
            <a:r>
              <a:rPr lang="pt-BR" b="1" dirty="0">
                <a:solidFill>
                  <a:srgbClr val="333333"/>
                </a:solidFill>
                <a:latin typeface="Helvetica" panose="020B0604020202020204" pitchFamily="34" charset="0"/>
              </a:rPr>
              <a:t>Fez-se da vida uma aventura errante</a:t>
            </a:r>
            <a:br>
              <a:rPr lang="pt-BR" b="1" dirty="0">
                <a:solidFill>
                  <a:srgbClr val="333333"/>
                </a:solidFill>
                <a:latin typeface="Helvetica" panose="020B0604020202020204" pitchFamily="34" charset="0"/>
              </a:rPr>
            </a:br>
            <a:r>
              <a:rPr lang="pt-BR" b="1" dirty="0">
                <a:solidFill>
                  <a:srgbClr val="333333"/>
                </a:solidFill>
                <a:latin typeface="Helvetica" panose="020B0604020202020204" pitchFamily="34" charset="0"/>
              </a:rPr>
              <a:t>De repente, não mais que de repente.</a:t>
            </a:r>
          </a:p>
          <a:p>
            <a:pPr algn="r"/>
            <a:endParaRPr lang="pt-BR" i="1" dirty="0" smtClean="0">
              <a:solidFill>
                <a:srgbClr val="333333"/>
              </a:solidFill>
              <a:latin typeface="Helvetica" panose="020B0604020202020204" pitchFamily="34" charset="0"/>
            </a:endParaRPr>
          </a:p>
          <a:p>
            <a:pPr algn="r"/>
            <a:r>
              <a:rPr lang="pt-BR" i="1" dirty="0" smtClean="0">
                <a:solidFill>
                  <a:srgbClr val="333333"/>
                </a:solidFill>
                <a:latin typeface="Helvetica" panose="020B0604020202020204" pitchFamily="34" charset="0"/>
              </a:rPr>
              <a:t>Vinicius </a:t>
            </a:r>
            <a:r>
              <a:rPr lang="pt-BR" i="1" dirty="0">
                <a:solidFill>
                  <a:srgbClr val="333333"/>
                </a:solidFill>
                <a:latin typeface="Helvetica" panose="020B0604020202020204" pitchFamily="34" charset="0"/>
              </a:rPr>
              <a:t>de Moraes</a:t>
            </a:r>
            <a:endParaRPr lang="pt-BR" i="1" dirty="0"/>
          </a:p>
        </p:txBody>
      </p:sp>
    </p:spTree>
    <p:extLst>
      <p:ext uri="{BB962C8B-B14F-4D97-AF65-F5344CB8AC3E}">
        <p14:creationId xmlns:p14="http://schemas.microsoft.com/office/powerpoint/2010/main" val="1333747076"/>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p:cNvSpPr/>
          <p:nvPr/>
        </p:nvSpPr>
        <p:spPr>
          <a:xfrm>
            <a:off x="857891" y="821329"/>
            <a:ext cx="7022387" cy="2862322"/>
          </a:xfrm>
          <a:prstGeom prst="rect">
            <a:avLst/>
          </a:prstGeom>
        </p:spPr>
        <p:txBody>
          <a:bodyPr wrap="square">
            <a:spAutoFit/>
          </a:bodyPr>
          <a:lstStyle/>
          <a:p>
            <a:r>
              <a:rPr lang="pt-BR" sz="2000" i="1" dirty="0" smtClean="0">
                <a:latin typeface="Raleway"/>
              </a:rPr>
              <a:t>Possível resposta :</a:t>
            </a:r>
          </a:p>
          <a:p>
            <a:endParaRPr lang="pt-BR" sz="2000" i="1" dirty="0">
              <a:latin typeface="Raleway"/>
            </a:endParaRPr>
          </a:p>
          <a:p>
            <a:r>
              <a:rPr lang="pt-BR" sz="2000" i="1" dirty="0" smtClean="0">
                <a:latin typeface="Raleway"/>
              </a:rPr>
              <a:t>Embora </a:t>
            </a:r>
            <a:r>
              <a:rPr lang="pt-BR" sz="2000" i="1" dirty="0">
                <a:latin typeface="Raleway"/>
              </a:rPr>
              <a:t>tenha utilizado uma linguagem simples e direta em vários de seus sonetos, Vinícius aproximou a linguagem do Soneto de separação à linguagem romântica, com versos permeados por metáforas e que idealizam o amor e a mulher amada. Portanto, não é correto afirmar que no poema em questão existam traços de erotismo, que também faz parte de sua poética.</a:t>
            </a:r>
            <a:endParaRPr lang="pt-BR" sz="2000" i="1" dirty="0"/>
          </a:p>
        </p:txBody>
      </p:sp>
    </p:spTree>
    <p:extLst>
      <p:ext uri="{BB962C8B-B14F-4D97-AF65-F5344CB8AC3E}">
        <p14:creationId xmlns:p14="http://schemas.microsoft.com/office/powerpoint/2010/main" val="3782250125"/>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692258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pic>
        <p:nvPicPr>
          <p:cNvPr id="69" name="Google Shape;69;p15" descr="No vídeo de hoje mostro porque ler é importante!&#10;&#10;&#10;&#10;&#10;Miniatura do vídeo feita por Leonardo Pancheniak." title="Por que ler é importante?">
            <a:hlinkClick r:id="rId3"/>
          </p:cNvPr>
          <p:cNvPicPr preferRelativeResize="0"/>
          <p:nvPr/>
        </p:nvPicPr>
        <p:blipFill>
          <a:blip r:embed="rId4">
            <a:alphaModFix/>
          </a:blip>
          <a:stretch>
            <a:fillRect/>
          </a:stretch>
        </p:blipFill>
        <p:spPr>
          <a:xfrm>
            <a:off x="-1" y="0"/>
            <a:ext cx="9144000" cy="5143500"/>
          </a:xfrm>
          <a:prstGeom prst="rect">
            <a:avLst/>
          </a:prstGeom>
          <a:noFill/>
          <a:ln>
            <a:noFill/>
          </a:ln>
        </p:spPr>
      </p:pic>
      <p:sp>
        <p:nvSpPr>
          <p:cNvPr id="2" name="Retângulo 1"/>
          <p:cNvSpPr/>
          <p:nvPr/>
        </p:nvSpPr>
        <p:spPr>
          <a:xfrm>
            <a:off x="2927089" y="4650788"/>
            <a:ext cx="3289820" cy="307777"/>
          </a:xfrm>
          <a:prstGeom prst="rect">
            <a:avLst/>
          </a:prstGeom>
        </p:spPr>
        <p:txBody>
          <a:bodyPr wrap="square">
            <a:spAutoFit/>
          </a:bodyPr>
          <a:lstStyle/>
          <a:p>
            <a:r>
              <a:rPr lang="pt-BR" dirty="0">
                <a:solidFill>
                  <a:schemeClr val="bg1"/>
                </a:solidFill>
                <a:latin typeface="Roboto"/>
              </a:rPr>
              <a:t>Por que ler é importante</a:t>
            </a:r>
            <a:r>
              <a:rPr lang="pt-BR" dirty="0" smtClean="0">
                <a:solidFill>
                  <a:schemeClr val="bg1"/>
                </a:solidFill>
                <a:latin typeface="Roboto"/>
              </a:rPr>
              <a:t>? Vídeo</a:t>
            </a:r>
            <a:endParaRPr lang="pt-BR" dirty="0">
              <a:solidFill>
                <a:schemeClr val="bg1"/>
              </a:solidFill>
              <a:latin typeface="Roboto"/>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0" y="1922575"/>
            <a:ext cx="8520600" cy="469800"/>
          </a:xfrm>
          <a:prstGeom prst="rect">
            <a:avLst/>
          </a:prstGeom>
        </p:spPr>
        <p:txBody>
          <a:bodyPr spcFirstLastPara="1" wrap="square" lIns="91425" tIns="91425" rIns="91425" bIns="91425" anchor="b" anchorCtr="0">
            <a:noAutofit/>
          </a:bodyPr>
          <a:lstStyle/>
          <a:p>
            <a:pPr marL="241300" lvl="0" indent="0" algn="l" rtl="0">
              <a:lnSpc>
                <a:spcPct val="130000"/>
              </a:lnSpc>
              <a:spcBef>
                <a:spcPts val="0"/>
              </a:spcBef>
              <a:spcAft>
                <a:spcPts val="0"/>
              </a:spcAft>
              <a:buClr>
                <a:schemeClr val="dk1"/>
              </a:buClr>
              <a:buSzPts val="1100"/>
              <a:buFont typeface="Arial"/>
              <a:buNone/>
            </a:pPr>
            <a:r>
              <a:rPr lang="pt-BR" sz="1200" b="1">
                <a:solidFill>
                  <a:srgbClr val="E69138"/>
                </a:solidFill>
              </a:rPr>
              <a:t>O livro traz a vantagem de a gente poder estar só e ao mesmo tempo acompanhado.</a:t>
            </a:r>
            <a:endParaRPr sz="1200" b="1">
              <a:solidFill>
                <a:srgbClr val="E69138"/>
              </a:solidFill>
            </a:endParaRPr>
          </a:p>
          <a:p>
            <a:pPr marL="0" lvl="0" indent="0" algn="r" rtl="0">
              <a:spcBef>
                <a:spcPts val="0"/>
              </a:spcBef>
              <a:spcAft>
                <a:spcPts val="0"/>
              </a:spcAft>
              <a:buNone/>
            </a:pPr>
            <a:r>
              <a:rPr lang="pt-BR" sz="1200" b="1" u="sng">
                <a:solidFill>
                  <a:srgbClr val="BF9000"/>
                </a:solidFill>
                <a:hlinkClick r:id="rId3"/>
              </a:rPr>
              <a:t>Mario Quintana</a:t>
            </a:r>
            <a:endParaRPr sz="1200" b="1">
              <a:solidFill>
                <a:srgbClr val="BF9000"/>
              </a:solidFill>
            </a:endParaRPr>
          </a:p>
        </p:txBody>
      </p:sp>
      <p:sp>
        <p:nvSpPr>
          <p:cNvPr id="55" name="Google Shape;55;p13"/>
          <p:cNvSpPr txBox="1">
            <a:spLocks noGrp="1"/>
          </p:cNvSpPr>
          <p:nvPr>
            <p:ph type="subTitle" idx="1"/>
          </p:nvPr>
        </p:nvSpPr>
        <p:spPr>
          <a:xfrm>
            <a:off x="93725" y="3183475"/>
            <a:ext cx="8627700" cy="669000"/>
          </a:xfrm>
          <a:prstGeom prst="rect">
            <a:avLst/>
          </a:prstGeom>
        </p:spPr>
        <p:txBody>
          <a:bodyPr spcFirstLastPara="1" wrap="square" lIns="91425" tIns="91425" rIns="91425" bIns="91425" anchor="t" anchorCtr="0">
            <a:noAutofit/>
          </a:bodyPr>
          <a:lstStyle/>
          <a:p>
            <a:pPr marL="241300" lvl="0" indent="0" algn="l" rtl="0">
              <a:lnSpc>
                <a:spcPct val="130000"/>
              </a:lnSpc>
              <a:spcBef>
                <a:spcPts val="0"/>
              </a:spcBef>
              <a:spcAft>
                <a:spcPts val="0"/>
              </a:spcAft>
              <a:buClr>
                <a:schemeClr val="dk1"/>
              </a:buClr>
              <a:buSzPts val="1100"/>
              <a:buFont typeface="Arial"/>
              <a:buNone/>
            </a:pPr>
            <a:r>
              <a:rPr lang="pt-BR" sz="1200" b="1">
                <a:solidFill>
                  <a:srgbClr val="38761D"/>
                </a:solidFill>
              </a:rPr>
              <a:t>A leitura é uma fonte inesgotável de prazer mas por incrível que pareça, a quase totalidade, não sente esta sede.</a:t>
            </a:r>
            <a:endParaRPr sz="1200" b="1">
              <a:solidFill>
                <a:srgbClr val="38761D"/>
              </a:solidFill>
            </a:endParaRPr>
          </a:p>
          <a:p>
            <a:pPr marL="0" lvl="0" indent="0" algn="r" rtl="0">
              <a:spcBef>
                <a:spcPts val="0"/>
              </a:spcBef>
              <a:spcAft>
                <a:spcPts val="0"/>
              </a:spcAft>
              <a:buNone/>
            </a:pPr>
            <a:r>
              <a:rPr lang="pt-BR" sz="1200" b="1" u="sng">
                <a:solidFill>
                  <a:srgbClr val="38761D"/>
                </a:solidFill>
                <a:hlinkClick r:id="rId4"/>
              </a:rPr>
              <a:t>Carlos Drummond de Andrade</a:t>
            </a:r>
            <a:endParaRPr sz="1200" b="1">
              <a:solidFill>
                <a:srgbClr val="38761D"/>
              </a:solidFill>
            </a:endParaRPr>
          </a:p>
        </p:txBody>
      </p:sp>
      <p:sp>
        <p:nvSpPr>
          <p:cNvPr id="56" name="Google Shape;56;p13"/>
          <p:cNvSpPr txBox="1"/>
          <p:nvPr/>
        </p:nvSpPr>
        <p:spPr>
          <a:xfrm>
            <a:off x="274850" y="274650"/>
            <a:ext cx="8738700" cy="469800"/>
          </a:xfrm>
          <a:prstGeom prst="rect">
            <a:avLst/>
          </a:prstGeom>
          <a:noFill/>
          <a:ln>
            <a:noFill/>
          </a:ln>
        </p:spPr>
        <p:txBody>
          <a:bodyPr spcFirstLastPara="1" wrap="square" lIns="91425" tIns="91425" rIns="91425" bIns="91425" anchor="t" anchorCtr="0">
            <a:noAutofit/>
          </a:bodyPr>
          <a:lstStyle/>
          <a:p>
            <a:pPr marL="241300" lvl="0" indent="0" algn="l" rtl="0">
              <a:lnSpc>
                <a:spcPct val="130000"/>
              </a:lnSpc>
              <a:spcBef>
                <a:spcPts val="0"/>
              </a:spcBef>
              <a:spcAft>
                <a:spcPts val="0"/>
              </a:spcAft>
              <a:buClr>
                <a:schemeClr val="dk1"/>
              </a:buClr>
              <a:buSzPts val="1100"/>
              <a:buFont typeface="Arial"/>
              <a:buNone/>
            </a:pPr>
            <a:r>
              <a:rPr lang="pt-BR" sz="1200" b="1">
                <a:solidFill>
                  <a:srgbClr val="1155CC"/>
                </a:solidFill>
              </a:rPr>
              <a:t>A leitura de todos os bons livros é uma conversação com as mais honestas pessoas dos séculos passados.</a:t>
            </a:r>
            <a:endParaRPr sz="1200" b="1">
              <a:solidFill>
                <a:srgbClr val="1155CC"/>
              </a:solidFill>
            </a:endParaRPr>
          </a:p>
          <a:p>
            <a:pPr marL="0" lvl="0" indent="0" algn="r" rtl="0">
              <a:spcBef>
                <a:spcPts val="0"/>
              </a:spcBef>
              <a:spcAft>
                <a:spcPts val="0"/>
              </a:spcAft>
              <a:buNone/>
            </a:pPr>
            <a:r>
              <a:rPr lang="pt-BR" sz="1200" b="1" u="sng">
                <a:solidFill>
                  <a:srgbClr val="0852CA"/>
                </a:solidFill>
                <a:hlinkClick r:id="rId5"/>
              </a:rPr>
              <a:t>René Descartes</a:t>
            </a:r>
            <a:endParaRPr sz="1200" b="1"/>
          </a:p>
        </p:txBody>
      </p:sp>
      <p:sp>
        <p:nvSpPr>
          <p:cNvPr id="57" name="Google Shape;57;p13"/>
          <p:cNvSpPr txBox="1"/>
          <p:nvPr/>
        </p:nvSpPr>
        <p:spPr>
          <a:xfrm>
            <a:off x="93725" y="4207175"/>
            <a:ext cx="8832300" cy="669000"/>
          </a:xfrm>
          <a:prstGeom prst="rect">
            <a:avLst/>
          </a:prstGeom>
          <a:noFill/>
          <a:ln>
            <a:noFill/>
          </a:ln>
        </p:spPr>
        <p:txBody>
          <a:bodyPr spcFirstLastPara="1" wrap="square" lIns="91425" tIns="91425" rIns="91425" bIns="91425" anchor="t" anchorCtr="0">
            <a:noAutofit/>
          </a:bodyPr>
          <a:lstStyle/>
          <a:p>
            <a:pPr marL="241300" lvl="0" indent="0" algn="l" rtl="0">
              <a:lnSpc>
                <a:spcPct val="130000"/>
              </a:lnSpc>
              <a:spcBef>
                <a:spcPts val="0"/>
              </a:spcBef>
              <a:spcAft>
                <a:spcPts val="0"/>
              </a:spcAft>
              <a:buClr>
                <a:schemeClr val="dk1"/>
              </a:buClr>
              <a:buSzPts val="1100"/>
              <a:buFont typeface="Arial"/>
              <a:buNone/>
            </a:pPr>
            <a:r>
              <a:rPr lang="pt-BR" sz="1200" b="1">
                <a:solidFill>
                  <a:srgbClr val="A61C00"/>
                </a:solidFill>
              </a:rPr>
              <a:t>Meus filhos terão computadores, sim, mas antes terão livros. Sem livros, sem leitura, os nossos filhos serão incapazes de escrever - inclusive a sua própria história.</a:t>
            </a:r>
            <a:endParaRPr sz="1200" b="1">
              <a:solidFill>
                <a:srgbClr val="A61C00"/>
              </a:solidFill>
            </a:endParaRPr>
          </a:p>
          <a:p>
            <a:pPr marL="0" lvl="0" indent="0" algn="r" rtl="0">
              <a:spcBef>
                <a:spcPts val="0"/>
              </a:spcBef>
              <a:spcAft>
                <a:spcPts val="0"/>
              </a:spcAft>
              <a:buNone/>
            </a:pPr>
            <a:r>
              <a:rPr lang="pt-BR" sz="1200" b="1" u="sng">
                <a:solidFill>
                  <a:srgbClr val="A61C00"/>
                </a:solidFill>
                <a:hlinkClick r:id="rId6"/>
              </a:rPr>
              <a:t>Bill Gates</a:t>
            </a:r>
            <a:endParaRPr sz="1200" b="1">
              <a:solidFill>
                <a:srgbClr val="A61C00"/>
              </a:solidFill>
            </a:endParaRPr>
          </a:p>
        </p:txBody>
      </p:sp>
      <p:sp>
        <p:nvSpPr>
          <p:cNvPr id="58" name="Google Shape;58;p13"/>
          <p:cNvSpPr txBox="1"/>
          <p:nvPr/>
        </p:nvSpPr>
        <p:spPr>
          <a:xfrm>
            <a:off x="390275" y="2513275"/>
            <a:ext cx="7927500" cy="549300"/>
          </a:xfrm>
          <a:prstGeom prst="rect">
            <a:avLst/>
          </a:prstGeom>
          <a:noFill/>
          <a:ln>
            <a:noFill/>
          </a:ln>
        </p:spPr>
        <p:txBody>
          <a:bodyPr spcFirstLastPara="1" wrap="square" lIns="91425" tIns="91425" rIns="91425" bIns="91425" anchor="t" anchorCtr="0">
            <a:noAutofit/>
          </a:bodyPr>
          <a:lstStyle/>
          <a:p>
            <a:pPr marL="241300" lvl="0" indent="0" algn="l" rtl="0">
              <a:lnSpc>
                <a:spcPct val="130000"/>
              </a:lnSpc>
              <a:spcBef>
                <a:spcPts val="0"/>
              </a:spcBef>
              <a:spcAft>
                <a:spcPts val="0"/>
              </a:spcAft>
              <a:buClr>
                <a:schemeClr val="dk1"/>
              </a:buClr>
              <a:buSzPts val="1100"/>
              <a:buFont typeface="Arial"/>
              <a:buNone/>
            </a:pPr>
            <a:r>
              <a:rPr lang="pt-BR" sz="1200" b="1">
                <a:solidFill>
                  <a:srgbClr val="FF00FF"/>
                </a:solidFill>
              </a:rPr>
              <a:t>Qual Ioga, qual nada! A melhor ginástica respiratória que existe é a leitura, em voz alta, dos Lusíadas.</a:t>
            </a:r>
            <a:endParaRPr sz="1200" b="1">
              <a:solidFill>
                <a:srgbClr val="FF00FF"/>
              </a:solidFill>
            </a:endParaRPr>
          </a:p>
          <a:p>
            <a:pPr marL="0" lvl="0" indent="0" algn="r" rtl="0">
              <a:spcBef>
                <a:spcPts val="0"/>
              </a:spcBef>
              <a:spcAft>
                <a:spcPts val="0"/>
              </a:spcAft>
              <a:buNone/>
            </a:pPr>
            <a:r>
              <a:rPr lang="pt-BR" sz="1200" b="1" u="sng">
                <a:solidFill>
                  <a:srgbClr val="FF00FF"/>
                </a:solidFill>
                <a:hlinkClick r:id="rId3"/>
              </a:rPr>
              <a:t>Mario Quintana</a:t>
            </a:r>
            <a:endParaRPr sz="1200" b="1">
              <a:solidFill>
                <a:srgbClr val="FF00FF"/>
              </a:solidFill>
            </a:endParaRPr>
          </a:p>
        </p:txBody>
      </p:sp>
      <p:sp>
        <p:nvSpPr>
          <p:cNvPr id="59" name="Google Shape;59;p13"/>
          <p:cNvSpPr txBox="1"/>
          <p:nvPr/>
        </p:nvSpPr>
        <p:spPr>
          <a:xfrm>
            <a:off x="228050" y="1186025"/>
            <a:ext cx="8832300" cy="469800"/>
          </a:xfrm>
          <a:prstGeom prst="rect">
            <a:avLst/>
          </a:prstGeom>
          <a:noFill/>
          <a:ln>
            <a:noFill/>
          </a:ln>
        </p:spPr>
        <p:txBody>
          <a:bodyPr spcFirstLastPara="1" wrap="square" lIns="91425" tIns="91425" rIns="91425" bIns="91425" anchor="t" anchorCtr="0">
            <a:noAutofit/>
          </a:bodyPr>
          <a:lstStyle/>
          <a:p>
            <a:pPr marL="241300" lvl="0" indent="0" algn="l" rtl="0">
              <a:lnSpc>
                <a:spcPct val="130000"/>
              </a:lnSpc>
              <a:spcBef>
                <a:spcPts val="0"/>
              </a:spcBef>
              <a:spcAft>
                <a:spcPts val="0"/>
              </a:spcAft>
              <a:buClr>
                <a:schemeClr val="dk1"/>
              </a:buClr>
              <a:buSzPts val="1100"/>
              <a:buFont typeface="Arial"/>
              <a:buNone/>
            </a:pPr>
            <a:r>
              <a:rPr lang="pt-BR" sz="1200" b="1">
                <a:solidFill>
                  <a:srgbClr val="4C1130"/>
                </a:solidFill>
              </a:rPr>
              <a:t>A leitura deve ser para o espírito como o alimento para o corpo, moderada, sã e de boa digestão."</a:t>
            </a:r>
            <a:endParaRPr sz="1200" b="1">
              <a:solidFill>
                <a:srgbClr val="4C1130"/>
              </a:solidFill>
            </a:endParaRPr>
          </a:p>
          <a:p>
            <a:pPr marL="0" lvl="0" indent="0" algn="r" rtl="0">
              <a:lnSpc>
                <a:spcPct val="115000"/>
              </a:lnSpc>
              <a:spcBef>
                <a:spcPts val="0"/>
              </a:spcBef>
              <a:spcAft>
                <a:spcPts val="0"/>
              </a:spcAft>
              <a:buClr>
                <a:schemeClr val="dk1"/>
              </a:buClr>
              <a:buSzPts val="1100"/>
              <a:buFont typeface="Arial"/>
              <a:buNone/>
            </a:pPr>
            <a:r>
              <a:rPr lang="pt-BR" sz="1200" b="1" u="sng">
                <a:solidFill>
                  <a:srgbClr val="4C1130"/>
                </a:solidFill>
                <a:hlinkClick r:id="rId7"/>
              </a:rPr>
              <a:t>Marquês de Maricá</a:t>
            </a:r>
            <a:endParaRPr sz="1200" b="1" u="sng">
              <a:solidFill>
                <a:srgbClr val="4C1130"/>
              </a:solidFill>
              <a:hlinkClick r:id="rId7"/>
            </a:endParaRPr>
          </a:p>
          <a:p>
            <a:pPr marL="0" lvl="0" indent="0" algn="l" rtl="0">
              <a:lnSpc>
                <a:spcPct val="109090"/>
              </a:lnSpc>
              <a:spcBef>
                <a:spcPts val="0"/>
              </a:spcBef>
              <a:spcAft>
                <a:spcPts val="0"/>
              </a:spcAft>
              <a:buNone/>
            </a:pPr>
            <a:endParaRPr/>
          </a:p>
        </p:txBody>
      </p:sp>
    </p:spTree>
    <p:extLst>
      <p:ext uri="{BB962C8B-B14F-4D97-AF65-F5344CB8AC3E}">
        <p14:creationId xmlns:p14="http://schemas.microsoft.com/office/powerpoint/2010/main" val="306939864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Google Shape;74;p16"/>
          <p:cNvSpPr txBox="1"/>
          <p:nvPr/>
        </p:nvSpPr>
        <p:spPr>
          <a:xfrm>
            <a:off x="4892900" y="692175"/>
            <a:ext cx="3759000" cy="3723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75" name="Google Shape;75;p16"/>
          <p:cNvPicPr preferRelativeResize="0"/>
          <p:nvPr/>
        </p:nvPicPr>
        <p:blipFill rotWithShape="1">
          <a:blip r:embed="rId3">
            <a:alphaModFix/>
          </a:blip>
          <a:srcRect b="11488"/>
          <a:stretch/>
        </p:blipFill>
        <p:spPr>
          <a:xfrm>
            <a:off x="4892900" y="143200"/>
            <a:ext cx="4188775" cy="4869025"/>
          </a:xfrm>
          <a:prstGeom prst="rect">
            <a:avLst/>
          </a:prstGeom>
          <a:noFill/>
          <a:ln>
            <a:noFill/>
          </a:ln>
        </p:spPr>
      </p:pic>
      <p:pic>
        <p:nvPicPr>
          <p:cNvPr id="76" name="Google Shape;76;p16"/>
          <p:cNvPicPr preferRelativeResize="0"/>
          <p:nvPr/>
        </p:nvPicPr>
        <p:blipFill>
          <a:blip r:embed="rId4">
            <a:alphaModFix/>
          </a:blip>
          <a:stretch>
            <a:fillRect/>
          </a:stretch>
        </p:blipFill>
        <p:spPr>
          <a:xfrm>
            <a:off x="0" y="143200"/>
            <a:ext cx="4740500" cy="4916774"/>
          </a:xfrm>
          <a:prstGeom prst="rect">
            <a:avLst/>
          </a:prstGeom>
          <a:noFill/>
          <a:ln>
            <a:noFill/>
          </a:ln>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117</TotalTime>
  <Words>2368</Words>
  <Application>Microsoft Office PowerPoint</Application>
  <PresentationFormat>Apresentação na tela (16:9)</PresentationFormat>
  <Paragraphs>328</Paragraphs>
  <Slides>67</Slides>
  <Notes>35</Notes>
  <HiddenSlides>0</HiddenSlides>
  <MMClips>0</MMClips>
  <ScaleCrop>false</ScaleCrop>
  <HeadingPairs>
    <vt:vector size="6" baseType="variant">
      <vt:variant>
        <vt:lpstr>Fontes usadas</vt:lpstr>
      </vt:variant>
      <vt:variant>
        <vt:i4>17</vt:i4>
      </vt:variant>
      <vt:variant>
        <vt:lpstr>Tema</vt:lpstr>
      </vt:variant>
      <vt:variant>
        <vt:i4>1</vt:i4>
      </vt:variant>
      <vt:variant>
        <vt:lpstr>Títulos de slides</vt:lpstr>
      </vt:variant>
      <vt:variant>
        <vt:i4>67</vt:i4>
      </vt:variant>
    </vt:vector>
  </HeadingPairs>
  <TitlesOfParts>
    <vt:vector size="85" baseType="lpstr">
      <vt:lpstr>Merriweather</vt:lpstr>
      <vt:lpstr>Calibri</vt:lpstr>
      <vt:lpstr>Arial Black</vt:lpstr>
      <vt:lpstr>Droid Serif</vt:lpstr>
      <vt:lpstr>Calisto MT</vt:lpstr>
      <vt:lpstr>Wingdings</vt:lpstr>
      <vt:lpstr>Book Antiqua</vt:lpstr>
      <vt:lpstr>Comfortaa</vt:lpstr>
      <vt:lpstr>Lobster</vt:lpstr>
      <vt:lpstr>Bradley Hand ITC</vt:lpstr>
      <vt:lpstr>Comic Sans MS</vt:lpstr>
      <vt:lpstr>Helvetica</vt:lpstr>
      <vt:lpstr>Arial</vt:lpstr>
      <vt:lpstr>Verdana</vt:lpstr>
      <vt:lpstr>Roboto</vt:lpstr>
      <vt:lpstr>Raleway</vt:lpstr>
      <vt:lpstr>Caveat</vt:lpstr>
      <vt:lpstr>Simple Light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O livro traz a vantagem de a gente poder estar só e ao mesmo tempo acompanhado. Mario Quintana</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creator>Flavitcha</dc:creator>
  <cp:lastModifiedBy>Flavitcha</cp:lastModifiedBy>
  <cp:revision>20</cp:revision>
  <dcterms:modified xsi:type="dcterms:W3CDTF">2018-11-19T00:30:18Z</dcterms:modified>
</cp:coreProperties>
</file>